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0" r:id="rId2"/>
    <p:sldMasterId id="2147483663" r:id="rId3"/>
    <p:sldMasterId id="2147483667" r:id="rId4"/>
  </p:sldMasterIdLst>
  <p:notesMasterIdLst>
    <p:notesMasterId r:id="rId25"/>
  </p:notesMasterIdLst>
  <p:sldIdLst>
    <p:sldId id="256" r:id="rId5"/>
    <p:sldId id="270" r:id="rId6"/>
    <p:sldId id="257" r:id="rId7"/>
    <p:sldId id="272" r:id="rId8"/>
    <p:sldId id="258" r:id="rId9"/>
    <p:sldId id="277" r:id="rId10"/>
    <p:sldId id="280" r:id="rId11"/>
    <p:sldId id="283" r:id="rId12"/>
    <p:sldId id="273" r:id="rId13"/>
    <p:sldId id="281" r:id="rId14"/>
    <p:sldId id="282" r:id="rId15"/>
    <p:sldId id="264" r:id="rId16"/>
    <p:sldId id="269" r:id="rId17"/>
    <p:sldId id="268" r:id="rId18"/>
    <p:sldId id="263" r:id="rId19"/>
    <p:sldId id="284" r:id="rId20"/>
    <p:sldId id="291" r:id="rId21"/>
    <p:sldId id="288" r:id="rId22"/>
    <p:sldId id="271" r:id="rId23"/>
    <p:sldId id="278" r:id="rId24"/>
  </p:sldIdLst>
  <p:sldSz cx="9144000" cy="5143500" type="screen16x9"/>
  <p:notesSz cx="7559675" cy="10691813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F8FF"/>
    <a:srgbClr val="1E35A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218" autoAdjust="0"/>
    <p:restoredTop sz="96247" autoAdjust="0"/>
  </p:normalViewPr>
  <p:slideViewPr>
    <p:cSldViewPr snapToGrid="0">
      <p:cViewPr varScale="1">
        <p:scale>
          <a:sx n="146" d="100"/>
          <a:sy n="146" d="100"/>
        </p:scale>
        <p:origin x="73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5D5D1D65-F0B8-4E77-71B0-64F9218ECCC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CD5D9FC7-75A9-B4BD-6771-43618327CABA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281488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F351DD-075E-412C-8AE9-27B66C6F9377}" type="datetimeFigureOut">
              <a:rPr lang="it-IT" smtClean="0"/>
              <a:t>14/12/2024</a:t>
            </a:fld>
            <a:endParaRPr lang="it-IT"/>
          </a:p>
        </p:txBody>
      </p:sp>
      <p:sp>
        <p:nvSpPr>
          <p:cNvPr id="4" name="Segnaposto immagine diapositiva 3">
            <a:extLst>
              <a:ext uri="{FF2B5EF4-FFF2-40B4-BE49-F238E27FC236}">
                <a16:creationId xmlns:a16="http://schemas.microsoft.com/office/drawing/2014/main" id="{8B85DDCC-A04F-6CAA-A0F3-B18C4B04D05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573088" y="1336675"/>
            <a:ext cx="6413500" cy="36083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>
            <a:extLst>
              <a:ext uri="{FF2B5EF4-FFF2-40B4-BE49-F238E27FC236}">
                <a16:creationId xmlns:a16="http://schemas.microsoft.com/office/drawing/2014/main" id="{5B767A45-17F7-903F-83B9-713B6BA08DA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D2D687E1-76BC-756C-176A-7C609347D75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E32F533C-12B0-EA91-B285-F57F4A546A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281488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C23296-7AEC-4AF9-9DEE-BC5B5C30F8F1}" type="slidenum">
              <a:rPr lang="it-IT" smtClean="0"/>
              <a:t>‹N›</a:t>
            </a:fld>
            <a:endParaRPr 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0699F-F488-4145-BC95-5333D9449A1A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470320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it-IT" sz="44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8880" cy="2982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it-IT" sz="3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Predefini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it-IT" sz="44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8880" cy="2982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it-IT" sz="3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Predefini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it-IT" sz="44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8880" cy="2982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it-IT" sz="3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Predefini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it-IT" sz="44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44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it-IT" sz="3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/>
          </p:nvPr>
        </p:nvSpPr>
        <p:spPr>
          <a:xfrm>
            <a:off x="4673880" y="1203480"/>
            <a:ext cx="401544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it-IT" sz="3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/>
          </p:nvPr>
        </p:nvSpPr>
        <p:spPr>
          <a:xfrm>
            <a:off x="457200" y="2761200"/>
            <a:ext cx="401544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it-IT" sz="3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/>
          </p:nvPr>
        </p:nvSpPr>
        <p:spPr>
          <a:xfrm>
            <a:off x="4673880" y="2761200"/>
            <a:ext cx="401544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it-IT" sz="3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redefini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it-IT" sz="44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8880" cy="2982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it-IT" sz="3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458240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4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Fai clic per modificare il formato del testo del titolo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lnSpcReduction="9999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3200" b="0" u="none" strike="noStrike">
                <a:solidFill>
                  <a:srgbClr val="000000"/>
                </a:solidFill>
                <a:uFillTx/>
                <a:latin typeface="Arial"/>
              </a:rPr>
              <a:t>Fai clic per modificare il formato del testo della struttura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2800" b="0" u="none" strike="noStrike">
                <a:solidFill>
                  <a:srgbClr val="000000"/>
                </a:solidFill>
                <a:uFillTx/>
                <a:latin typeface="Arial"/>
              </a:rPr>
              <a:t>Secondo livello struttura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2400" b="0" u="none" strike="noStrike">
                <a:solidFill>
                  <a:srgbClr val="000000"/>
                </a:solidFill>
                <a:uFillTx/>
                <a:latin typeface="Arial"/>
              </a:rPr>
              <a:t>Terzo livello struttura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2000" b="0" u="none" strike="noStrike">
                <a:solidFill>
                  <a:srgbClr val="000000"/>
                </a:solidFill>
                <a:uFillTx/>
                <a:latin typeface="Arial"/>
              </a:rPr>
              <a:t>Quarto livello struttura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2000" b="0" u="none" strike="noStrike">
                <a:solidFill>
                  <a:srgbClr val="000000"/>
                </a:solidFill>
                <a:uFillTx/>
                <a:latin typeface="Arial"/>
              </a:rPr>
              <a:t>Quinto livello struttura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2000" b="0" u="none" strike="noStrike">
                <a:solidFill>
                  <a:srgbClr val="000000"/>
                </a:solidFill>
                <a:uFillTx/>
                <a:latin typeface="Arial"/>
              </a:rPr>
              <a:t>Sesto livello struttura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2000" b="0" u="none" strike="noStrike">
                <a:solidFill>
                  <a:srgbClr val="000000"/>
                </a:solidFill>
                <a:uFillTx/>
                <a:latin typeface="Arial"/>
              </a:rPr>
              <a:t>Settimo livello struttura</a:t>
            </a: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Fai clic per modificare il formato del testo del titolo</a:t>
            </a: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8880" cy="2982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Fai clic per modificare il formato del testo della struttura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Secondo livello struttura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Terzo livello struttura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Quarto livello struttura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Quinto livello struttura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Sesto livello struttura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Settimo livello struttura</a:t>
            </a: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  <p:sldLayoutId id="2147483652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it-IT" sz="4400" b="0" u="none" strike="noStrike">
                <a:solidFill>
                  <a:srgbClr val="000000"/>
                </a:solidFill>
                <a:uFillTx/>
                <a:latin typeface="Arial"/>
              </a:rPr>
              <a:t>Fai clic per modificare il formato del testo del titolo</a:t>
            </a:r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lnSpcReduction="9999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3200" b="0" u="none" strike="noStrike">
                <a:solidFill>
                  <a:srgbClr val="000000"/>
                </a:solidFill>
                <a:uFillTx/>
                <a:latin typeface="Arial"/>
              </a:rPr>
              <a:t>Fai clic per modificare il formato del testo della struttura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2800" b="0" u="none" strike="noStrike">
                <a:solidFill>
                  <a:srgbClr val="000000"/>
                </a:solidFill>
                <a:uFillTx/>
                <a:latin typeface="Arial"/>
              </a:rPr>
              <a:t>Secondo livello struttura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2400" b="0" u="none" strike="noStrike">
                <a:solidFill>
                  <a:srgbClr val="000000"/>
                </a:solidFill>
                <a:uFillTx/>
                <a:latin typeface="Arial"/>
              </a:rPr>
              <a:t>Terzo livello struttura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2000" b="0" u="none" strike="noStrike">
                <a:solidFill>
                  <a:srgbClr val="000000"/>
                </a:solidFill>
                <a:uFillTx/>
                <a:latin typeface="Arial"/>
              </a:rPr>
              <a:t>Quarto livello struttura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2000" b="0" u="none" strike="noStrike">
                <a:solidFill>
                  <a:srgbClr val="000000"/>
                </a:solidFill>
                <a:uFillTx/>
                <a:latin typeface="Arial"/>
              </a:rPr>
              <a:t>Quinto livello struttura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2000" b="0" u="none" strike="noStrike">
                <a:solidFill>
                  <a:srgbClr val="000000"/>
                </a:solidFill>
                <a:uFillTx/>
                <a:latin typeface="Arial"/>
              </a:rPr>
              <a:t>Sesto livello struttura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2000" b="0" u="none" strike="noStrike">
                <a:solidFill>
                  <a:srgbClr val="000000"/>
                </a:solidFill>
                <a:uFillTx/>
                <a:latin typeface="Arial"/>
              </a:rPr>
              <a:t>Settimo livello struttura</a:t>
            </a: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4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Fai clic per modificare il formato del testo del titolo</a:t>
            </a: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44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62500" lnSpcReduction="19999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Fai clic per modificare il formato del testo della struttura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Secondo livello struttura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Terzo livello struttura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Quarto livello struttura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Quinto livello struttura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Sesto livello struttura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Settimo livello struttura</a:t>
            </a: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44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62500" lnSpcReduction="19999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Fai clic per modificare il formato del testo della struttura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Secondo livello struttura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Terzo livello struttura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Quarto livello struttura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Quinto livello struttura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Sesto livello struttura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Settimo livello struttura</a:t>
            </a:r>
          </a:p>
        </p:txBody>
      </p:sp>
      <p:sp>
        <p:nvSpPr>
          <p:cNvPr id="33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44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62500" lnSpcReduction="19999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Fai clic per modificare il formato del testo della struttura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Secondo livello struttura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Terzo livello struttura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Quarto livello struttura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Quinto livello struttura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Sesto livello struttura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Settimo livello struttura</a:t>
            </a:r>
          </a:p>
        </p:txBody>
      </p:sp>
      <p:sp>
        <p:nvSpPr>
          <p:cNvPr id="34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44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62500" lnSpcReduction="19999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Fai clic per modificare il formato del testo della struttura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Secondo livello struttura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Terzo livello struttura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Quarto livello struttura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Quinto livello struttura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Sesto livello struttura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Settimo livello struttura</a:t>
            </a: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8" r:id="rId1"/>
    <p:sldLayoutId id="2147483699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microsoft.com/office/2017/06/relationships/model3d" Target="../media/model3d2.glb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4.xml"/><Relationship Id="rId6" Type="http://schemas.microsoft.com/office/2017/06/relationships/model3d" Target="../media/model3d2.glb"/><Relationship Id="rId5" Type="http://schemas.openxmlformats.org/officeDocument/2006/relationships/image" Target="../media/image4.png"/><Relationship Id="rId4" Type="http://schemas.microsoft.com/office/2017/06/relationships/model3d" Target="../media/model3d3.glb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png"/><Relationship Id="rId4" Type="http://schemas.microsoft.com/office/2017/06/relationships/model3d" Target="../media/model3d2.glb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17/06/relationships/model3d" Target="../media/model3d2.glb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-7322940" y="359100"/>
            <a:ext cx="7273800" cy="1309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pos="0" algn="l"/>
              </a:tabLst>
            </a:pPr>
            <a:r>
              <a:rPr lang="en" sz="4000" b="1" u="none" strike="noStrike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Fira Sans Extra Condensed Medium"/>
                <a:ea typeface="Fira Sans Extra Condensed Medium"/>
              </a:rPr>
              <a:t>Analisi dei Flussi Turistici in Italia: Pre, Durante e </a:t>
            </a:r>
            <a:r>
              <a:rPr lang="en" sz="4000" b="1" u="sng" strike="noStrike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Fira Sans Extra Condensed Medium"/>
                <a:ea typeface="Fira Sans Extra Condensed Medium"/>
              </a:rPr>
              <a:t>Post-</a:t>
            </a:r>
            <a:r>
              <a:rPr lang="en" sz="4000" b="1" u="sng" strike="noStrike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Fira Sans Extra Condensed Medium"/>
                <a:ea typeface="Fira Sans Extra Condensed Medium"/>
              </a:rPr>
              <a:t>COVID-19</a:t>
            </a:r>
            <a:r>
              <a:rPr lang="en" sz="4000" b="1" u="none" strike="noStrike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Fira Sans Extra Condensed Medium"/>
                <a:ea typeface="Fira Sans Extra Condensed Medium"/>
              </a:rPr>
              <a:t> </a:t>
            </a:r>
            <a:endParaRPr lang="it-IT" sz="4000" b="1" u="none" strike="noStrike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Tx/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subTitle"/>
          </p:nvPr>
        </p:nvSpPr>
        <p:spPr>
          <a:xfrm>
            <a:off x="8326560" y="1688820"/>
            <a:ext cx="5692680" cy="3715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 algn="ctr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pos="0" algn="l"/>
              </a:tabLst>
            </a:pPr>
            <a:r>
              <a:rPr lang="en" sz="2400" b="1" u="none" strike="noStrike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Roboto"/>
                <a:ea typeface="Roboto"/>
              </a:rPr>
              <a:t>Impatti e Trend di Ripresa </a:t>
            </a:r>
            <a:endParaRPr lang="it-IT" sz="2400" b="1" u="none" strike="noStrike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Tx/>
              <a:latin typeface="Arial"/>
            </a:endParaRPr>
          </a:p>
        </p:txBody>
      </p:sp>
      <p:grpSp>
        <p:nvGrpSpPr>
          <p:cNvPr id="97" name="Google Shape;57;p15"/>
          <p:cNvGrpSpPr/>
          <p:nvPr/>
        </p:nvGrpSpPr>
        <p:grpSpPr>
          <a:xfrm>
            <a:off x="-1064040" y="5196960"/>
            <a:ext cx="10786320" cy="3281760"/>
            <a:chOff x="-1765080" y="2664720"/>
            <a:chExt cx="10786320" cy="3281760"/>
          </a:xfrm>
        </p:grpSpPr>
        <p:sp>
          <p:nvSpPr>
            <p:cNvPr id="98" name="Google Shape;58;p15"/>
            <p:cNvSpPr/>
            <p:nvPr/>
          </p:nvSpPr>
          <p:spPr>
            <a:xfrm>
              <a:off x="-1765080" y="2714400"/>
              <a:ext cx="10786320" cy="3232080"/>
            </a:xfrm>
            <a:custGeom>
              <a:avLst/>
              <a:gdLst>
                <a:gd name="textAreaLeft" fmla="*/ 0 w 10786320"/>
                <a:gd name="textAreaRight" fmla="*/ 10787760 w 10786320"/>
                <a:gd name="textAreaTop" fmla="*/ 0 h 3232080"/>
                <a:gd name="textAreaBottom" fmla="*/ 3233520 h 3232080"/>
              </a:gdLst>
              <a:ahLst/>
              <a:cxnLst/>
              <a:rect l="textAreaLeft" t="textAreaTop" r="textAreaRight" b="textAreaBottom"/>
              <a:pathLst>
                <a:path w="308863" h="92582">
                  <a:moveTo>
                    <a:pt x="0" y="92445"/>
                  </a:moveTo>
                  <a:lnTo>
                    <a:pt x="24529" y="34740"/>
                  </a:lnTo>
                  <a:lnTo>
                    <a:pt x="73382" y="80857"/>
                  </a:lnTo>
                  <a:lnTo>
                    <a:pt x="97740" y="23146"/>
                  </a:lnTo>
                  <a:lnTo>
                    <a:pt x="122133" y="46302"/>
                  </a:lnTo>
                  <a:lnTo>
                    <a:pt x="146543" y="0"/>
                  </a:lnTo>
                  <a:lnTo>
                    <a:pt x="195411" y="69356"/>
                  </a:lnTo>
                  <a:lnTo>
                    <a:pt x="219734" y="57794"/>
                  </a:lnTo>
                  <a:lnTo>
                    <a:pt x="244161" y="80952"/>
                  </a:lnTo>
                  <a:lnTo>
                    <a:pt x="268621" y="11652"/>
                  </a:lnTo>
                  <a:lnTo>
                    <a:pt x="293020" y="44"/>
                  </a:lnTo>
                  <a:lnTo>
                    <a:pt x="308863" y="92582"/>
                  </a:lnTo>
                </a:path>
              </a:pathLst>
            </a:custGeom>
            <a:noFill/>
            <a:ln w="19050">
              <a:solidFill>
                <a:srgbClr val="1E35A1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it-IT" sz="1800" b="0" u="none" strike="noStrik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99" name="Google Shape;59;p15"/>
            <p:cNvSpPr/>
            <p:nvPr/>
          </p:nvSpPr>
          <p:spPr>
            <a:xfrm>
              <a:off x="-959760" y="3875760"/>
              <a:ext cx="98280" cy="9828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00" name="Google Shape;60;p15"/>
            <p:cNvSpPr/>
            <p:nvPr/>
          </p:nvSpPr>
          <p:spPr>
            <a:xfrm>
              <a:off x="-107280" y="4682160"/>
              <a:ext cx="98280" cy="9828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01" name="Google Shape;61;p15"/>
            <p:cNvSpPr/>
            <p:nvPr/>
          </p:nvSpPr>
          <p:spPr>
            <a:xfrm>
              <a:off x="745560" y="5488560"/>
              <a:ext cx="98280" cy="9828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02" name="Google Shape;62;p15"/>
            <p:cNvSpPr/>
            <p:nvPr/>
          </p:nvSpPr>
          <p:spPr>
            <a:xfrm>
              <a:off x="1598040" y="3472560"/>
              <a:ext cx="98280" cy="9828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03" name="Google Shape;63;p15"/>
            <p:cNvSpPr/>
            <p:nvPr/>
          </p:nvSpPr>
          <p:spPr>
            <a:xfrm>
              <a:off x="2450880" y="4278960"/>
              <a:ext cx="98280" cy="9828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04" name="Google Shape;64;p15"/>
            <p:cNvSpPr/>
            <p:nvPr/>
          </p:nvSpPr>
          <p:spPr>
            <a:xfrm>
              <a:off x="3303360" y="2665080"/>
              <a:ext cx="98280" cy="9828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05" name="Google Shape;65;p15"/>
            <p:cNvSpPr/>
            <p:nvPr/>
          </p:nvSpPr>
          <p:spPr>
            <a:xfrm>
              <a:off x="4156200" y="3875760"/>
              <a:ext cx="98280" cy="9828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06" name="Google Shape;66;p15"/>
            <p:cNvSpPr/>
            <p:nvPr/>
          </p:nvSpPr>
          <p:spPr>
            <a:xfrm>
              <a:off x="5008680" y="5085360"/>
              <a:ext cx="98280" cy="9828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07" name="Google Shape;67;p15"/>
            <p:cNvSpPr/>
            <p:nvPr/>
          </p:nvSpPr>
          <p:spPr>
            <a:xfrm>
              <a:off x="5861520" y="4686840"/>
              <a:ext cx="98280" cy="9828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08" name="Google Shape;68;p15"/>
            <p:cNvSpPr/>
            <p:nvPr/>
          </p:nvSpPr>
          <p:spPr>
            <a:xfrm>
              <a:off x="6714360" y="5488560"/>
              <a:ext cx="98280" cy="9828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09" name="Google Shape;69;p15"/>
            <p:cNvSpPr/>
            <p:nvPr/>
          </p:nvSpPr>
          <p:spPr>
            <a:xfrm>
              <a:off x="7566840" y="3069360"/>
              <a:ext cx="98280" cy="9828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10" name="Google Shape;70;p15"/>
            <p:cNvSpPr/>
            <p:nvPr/>
          </p:nvSpPr>
          <p:spPr>
            <a:xfrm>
              <a:off x="8427600" y="2664720"/>
              <a:ext cx="98280" cy="9828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</p:grpSp>
      <p:grpSp>
        <p:nvGrpSpPr>
          <p:cNvPr id="111" name="Google Shape;71;p15"/>
          <p:cNvGrpSpPr/>
          <p:nvPr/>
        </p:nvGrpSpPr>
        <p:grpSpPr>
          <a:xfrm>
            <a:off x="-1114860" y="-2688570"/>
            <a:ext cx="10788480" cy="2517480"/>
            <a:chOff x="-822960" y="2664720"/>
            <a:chExt cx="10788480" cy="2517480"/>
          </a:xfrm>
        </p:grpSpPr>
        <p:sp>
          <p:nvSpPr>
            <p:cNvPr id="112" name="Google Shape;72;p15"/>
            <p:cNvSpPr/>
            <p:nvPr/>
          </p:nvSpPr>
          <p:spPr>
            <a:xfrm>
              <a:off x="-822960" y="2714040"/>
              <a:ext cx="10788480" cy="2428920"/>
            </a:xfrm>
            <a:custGeom>
              <a:avLst/>
              <a:gdLst>
                <a:gd name="textAreaLeft" fmla="*/ 0 w 10788480"/>
                <a:gd name="textAreaRight" fmla="*/ 10789920 w 10788480"/>
                <a:gd name="textAreaTop" fmla="*/ 0 h 2428920"/>
                <a:gd name="textAreaBottom" fmla="*/ 2430360 h 2428920"/>
              </a:gdLst>
              <a:ahLst/>
              <a:cxnLst/>
              <a:rect l="textAreaLeft" t="textAreaTop" r="textAreaRight" b="textAreaBottom"/>
              <a:pathLst>
                <a:path w="214429" h="48295">
                  <a:moveTo>
                    <a:pt x="0" y="48101"/>
                  </a:moveTo>
                  <a:lnTo>
                    <a:pt x="17026" y="32099"/>
                  </a:lnTo>
                  <a:lnTo>
                    <a:pt x="33957" y="40100"/>
                  </a:lnTo>
                  <a:lnTo>
                    <a:pt x="50912" y="8072"/>
                  </a:lnTo>
                  <a:lnTo>
                    <a:pt x="67890" y="48077"/>
                  </a:lnTo>
                  <a:lnTo>
                    <a:pt x="84797" y="24003"/>
                  </a:lnTo>
                  <a:lnTo>
                    <a:pt x="101751" y="32099"/>
                  </a:lnTo>
                  <a:lnTo>
                    <a:pt x="118658" y="24122"/>
                  </a:lnTo>
                  <a:lnTo>
                    <a:pt x="135613" y="8025"/>
                  </a:lnTo>
                  <a:lnTo>
                    <a:pt x="152591" y="0"/>
                  </a:lnTo>
                  <a:lnTo>
                    <a:pt x="169522" y="24098"/>
                  </a:lnTo>
                  <a:lnTo>
                    <a:pt x="186500" y="32194"/>
                  </a:lnTo>
                  <a:lnTo>
                    <a:pt x="203611" y="16042"/>
                  </a:lnTo>
                  <a:lnTo>
                    <a:pt x="214429" y="48295"/>
                  </a:lnTo>
                </a:path>
              </a:pathLst>
            </a:custGeom>
            <a:noFill/>
            <a:ln w="19050">
              <a:solidFill>
                <a:srgbClr val="00D4F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it-IT" sz="1800" b="0" u="none" strike="noStrik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113" name="Google Shape;73;p15"/>
            <p:cNvSpPr/>
            <p:nvPr/>
          </p:nvSpPr>
          <p:spPr>
            <a:xfrm>
              <a:off x="9362880" y="3476160"/>
              <a:ext cx="98280" cy="98280"/>
            </a:xfrm>
            <a:prstGeom prst="ellipse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14" name="Google Shape;74;p15"/>
            <p:cNvSpPr/>
            <p:nvPr/>
          </p:nvSpPr>
          <p:spPr>
            <a:xfrm>
              <a:off x="8510040" y="4277520"/>
              <a:ext cx="98280" cy="98280"/>
            </a:xfrm>
            <a:prstGeom prst="ellipse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15" name="Google Shape;75;p15"/>
            <p:cNvSpPr/>
            <p:nvPr/>
          </p:nvSpPr>
          <p:spPr>
            <a:xfrm>
              <a:off x="7657560" y="3874320"/>
              <a:ext cx="98280" cy="98280"/>
            </a:xfrm>
            <a:prstGeom prst="ellipse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16" name="Google Shape;76;p15"/>
            <p:cNvSpPr/>
            <p:nvPr/>
          </p:nvSpPr>
          <p:spPr>
            <a:xfrm>
              <a:off x="6804720" y="2664720"/>
              <a:ext cx="98280" cy="98280"/>
            </a:xfrm>
            <a:prstGeom prst="ellipse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17" name="Google Shape;77;p15"/>
            <p:cNvSpPr/>
            <p:nvPr/>
          </p:nvSpPr>
          <p:spPr>
            <a:xfrm>
              <a:off x="5952240" y="3067920"/>
              <a:ext cx="98280" cy="98280"/>
            </a:xfrm>
            <a:prstGeom prst="ellipse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18" name="Google Shape;78;p15"/>
            <p:cNvSpPr/>
            <p:nvPr/>
          </p:nvSpPr>
          <p:spPr>
            <a:xfrm>
              <a:off x="5099400" y="3879000"/>
              <a:ext cx="98280" cy="98280"/>
            </a:xfrm>
            <a:prstGeom prst="ellipse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19" name="Google Shape;79;p15"/>
            <p:cNvSpPr/>
            <p:nvPr/>
          </p:nvSpPr>
          <p:spPr>
            <a:xfrm>
              <a:off x="4246920" y="4277520"/>
              <a:ext cx="98280" cy="98280"/>
            </a:xfrm>
            <a:prstGeom prst="ellipse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20" name="Google Shape;80;p15"/>
            <p:cNvSpPr/>
            <p:nvPr/>
          </p:nvSpPr>
          <p:spPr>
            <a:xfrm>
              <a:off x="3394080" y="3874320"/>
              <a:ext cx="98280" cy="98280"/>
            </a:xfrm>
            <a:prstGeom prst="ellipse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21" name="Google Shape;81;p15"/>
            <p:cNvSpPr/>
            <p:nvPr/>
          </p:nvSpPr>
          <p:spPr>
            <a:xfrm>
              <a:off x="2541600" y="5083920"/>
              <a:ext cx="98280" cy="98280"/>
            </a:xfrm>
            <a:prstGeom prst="ellipse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22" name="Google Shape;82;p15"/>
            <p:cNvSpPr/>
            <p:nvPr/>
          </p:nvSpPr>
          <p:spPr>
            <a:xfrm>
              <a:off x="1688760" y="3067920"/>
              <a:ext cx="98280" cy="98280"/>
            </a:xfrm>
            <a:prstGeom prst="ellipse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23" name="Google Shape;83;p15"/>
            <p:cNvSpPr/>
            <p:nvPr/>
          </p:nvSpPr>
          <p:spPr>
            <a:xfrm>
              <a:off x="836280" y="4680720"/>
              <a:ext cx="98280" cy="98280"/>
            </a:xfrm>
            <a:prstGeom prst="ellipse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24" name="Google Shape;84;p15"/>
            <p:cNvSpPr/>
            <p:nvPr/>
          </p:nvSpPr>
          <p:spPr>
            <a:xfrm>
              <a:off x="-16560" y="4277520"/>
              <a:ext cx="98280" cy="98280"/>
            </a:xfrm>
            <a:prstGeom prst="ellipse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</p:grpSp>
      <p:sp>
        <p:nvSpPr>
          <p:cNvPr id="125" name="Rettangolo 124"/>
          <p:cNvSpPr/>
          <p:nvPr/>
        </p:nvSpPr>
        <p:spPr>
          <a:xfrm>
            <a:off x="9564000" y="5650740"/>
            <a:ext cx="1258920" cy="642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it-IT" sz="1000" b="1" u="none" strike="noStrike" dirty="0" err="1">
                <a:solidFill>
                  <a:srgbClr val="000000"/>
                </a:solidFill>
                <a:uFillTx/>
                <a:latin typeface="Arial"/>
              </a:rPr>
              <a:t>Giusteschi</a:t>
            </a:r>
            <a:r>
              <a:rPr lang="it-IT" sz="1000" b="1" u="none" strike="noStrike" dirty="0">
                <a:solidFill>
                  <a:srgbClr val="000000"/>
                </a:solidFill>
                <a:uFillTx/>
                <a:latin typeface="Arial"/>
              </a:rPr>
              <a:t> Giulio, Gnocchi Vutha, Cerato Davide</a:t>
            </a:r>
            <a:endParaRPr lang="it-IT" sz="1000" b="0" u="none" strike="noStrike" dirty="0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magine 22">
            <a:extLst>
              <a:ext uri="{FF2B5EF4-FFF2-40B4-BE49-F238E27FC236}">
                <a16:creationId xmlns:a16="http://schemas.microsoft.com/office/drawing/2014/main" id="{D26348C5-648D-0BCF-6E41-D5C55582D2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6816" y="3818171"/>
            <a:ext cx="652933" cy="364778"/>
          </a:xfrm>
          <a:prstGeom prst="rect">
            <a:avLst/>
          </a:prstGeom>
        </p:spPr>
      </p:pic>
      <p:pic>
        <p:nvPicPr>
          <p:cNvPr id="2" name="Immagine 1">
            <a:extLst>
              <a:ext uri="{FF2B5EF4-FFF2-40B4-BE49-F238E27FC236}">
                <a16:creationId xmlns:a16="http://schemas.microsoft.com/office/drawing/2014/main" id="{CA6C72E2-CFDD-29E4-94B4-73CA6B405E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4294" y="776397"/>
            <a:ext cx="6947535" cy="3590706"/>
          </a:xfrm>
          <a:prstGeom prst="rect">
            <a:avLst/>
          </a:prstGeom>
        </p:spPr>
      </p:pic>
      <p:sp>
        <p:nvSpPr>
          <p:cNvPr id="5" name="Rettangolo 4">
            <a:extLst>
              <a:ext uri="{FF2B5EF4-FFF2-40B4-BE49-F238E27FC236}">
                <a16:creationId xmlns:a16="http://schemas.microsoft.com/office/drawing/2014/main" id="{8C30F644-CC1F-5707-A58F-0726C3F29AEA}"/>
              </a:ext>
            </a:extLst>
          </p:cNvPr>
          <p:cNvSpPr/>
          <p:nvPr/>
        </p:nvSpPr>
        <p:spPr>
          <a:xfrm>
            <a:off x="-10050" y="-3180"/>
            <a:ext cx="577550" cy="5146679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endParaRPr lang="it-IT" sz="1800" b="1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8" name="Rettangolo con angoli arrotondati 17">
            <a:extLst>
              <a:ext uri="{FF2B5EF4-FFF2-40B4-BE49-F238E27FC236}">
                <a16:creationId xmlns:a16="http://schemas.microsoft.com/office/drawing/2014/main" id="{84598713-EDA3-E878-AB35-5FD90AF1C2D4}"/>
              </a:ext>
            </a:extLst>
          </p:cNvPr>
          <p:cNvSpPr/>
          <p:nvPr/>
        </p:nvSpPr>
        <p:spPr>
          <a:xfrm>
            <a:off x="7757920" y="4712132"/>
            <a:ext cx="1015696" cy="12334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</a:rPr>
              <a:t>ITALIA</a:t>
            </a:r>
          </a:p>
        </p:txBody>
      </p:sp>
      <p:sp>
        <p:nvSpPr>
          <p:cNvPr id="19" name="Rettangolo con angoli arrotondati 18">
            <a:extLst>
              <a:ext uri="{FF2B5EF4-FFF2-40B4-BE49-F238E27FC236}">
                <a16:creationId xmlns:a16="http://schemas.microsoft.com/office/drawing/2014/main" id="{38DB6DD2-BCFE-87F8-680B-B4EDDF6B73F8}"/>
              </a:ext>
            </a:extLst>
          </p:cNvPr>
          <p:cNvSpPr/>
          <p:nvPr/>
        </p:nvSpPr>
        <p:spPr>
          <a:xfrm>
            <a:off x="7757921" y="5186796"/>
            <a:ext cx="1015696" cy="12334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</a:rPr>
              <a:t>OVERNIGHTS</a:t>
            </a:r>
          </a:p>
        </p:txBody>
      </p:sp>
      <p:sp>
        <p:nvSpPr>
          <p:cNvPr id="20" name="Rettangolo con angoli arrotondati 19">
            <a:extLst>
              <a:ext uri="{FF2B5EF4-FFF2-40B4-BE49-F238E27FC236}">
                <a16:creationId xmlns:a16="http://schemas.microsoft.com/office/drawing/2014/main" id="{CA04AB2D-485B-E60B-614F-FCBB1D191113}"/>
              </a:ext>
            </a:extLst>
          </p:cNvPr>
          <p:cNvSpPr/>
          <p:nvPr/>
        </p:nvSpPr>
        <p:spPr>
          <a:xfrm>
            <a:off x="7757924" y="5323304"/>
            <a:ext cx="1015695" cy="12334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</a:rPr>
              <a:t>REGIONI</a:t>
            </a:r>
          </a:p>
        </p:txBody>
      </p:sp>
      <p:sp>
        <p:nvSpPr>
          <p:cNvPr id="21" name="Rettangolo con angoli arrotondati 20">
            <a:extLst>
              <a:ext uri="{FF2B5EF4-FFF2-40B4-BE49-F238E27FC236}">
                <a16:creationId xmlns:a16="http://schemas.microsoft.com/office/drawing/2014/main" id="{06473561-0DB6-D157-56C3-00B87A0464AD}"/>
              </a:ext>
            </a:extLst>
          </p:cNvPr>
          <p:cNvSpPr/>
          <p:nvPr/>
        </p:nvSpPr>
        <p:spPr>
          <a:xfrm>
            <a:off x="7757923" y="5049801"/>
            <a:ext cx="1015695" cy="12334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</a:rPr>
              <a:t>STAGIONALITA</a:t>
            </a:r>
          </a:p>
        </p:txBody>
      </p:sp>
      <p:sp>
        <p:nvSpPr>
          <p:cNvPr id="22" name="Rettangolo con angoli arrotondati 21">
            <a:extLst>
              <a:ext uri="{FF2B5EF4-FFF2-40B4-BE49-F238E27FC236}">
                <a16:creationId xmlns:a16="http://schemas.microsoft.com/office/drawing/2014/main" id="{E8AE1C88-5A46-51E6-7C73-C682D0323749}"/>
              </a:ext>
            </a:extLst>
          </p:cNvPr>
          <p:cNvSpPr/>
          <p:nvPr/>
        </p:nvSpPr>
        <p:spPr>
          <a:xfrm>
            <a:off x="7666474" y="4848883"/>
            <a:ext cx="1198589" cy="1940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/>
              <a:t>ARRIVI</a:t>
            </a:r>
          </a:p>
        </p:txBody>
      </p:sp>
    </p:spTree>
    <p:extLst>
      <p:ext uri="{BB962C8B-B14F-4D97-AF65-F5344CB8AC3E}">
        <p14:creationId xmlns:p14="http://schemas.microsoft.com/office/powerpoint/2010/main" val="9385775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8C30F644-CC1F-5707-A58F-0726C3F29AEA}"/>
              </a:ext>
            </a:extLst>
          </p:cNvPr>
          <p:cNvSpPr/>
          <p:nvPr/>
        </p:nvSpPr>
        <p:spPr>
          <a:xfrm>
            <a:off x="-10050" y="-3180"/>
            <a:ext cx="577550" cy="5146679"/>
          </a:xfrm>
          <a:prstGeom prst="rect">
            <a:avLst/>
          </a:prstGeom>
          <a:solidFill>
            <a:srgbClr val="FF0000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endParaRPr lang="it-IT" sz="1800" b="1" u="none" strike="noStrike" dirty="0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0" name="Rettangolo con angoli arrotondati 19">
            <a:extLst>
              <a:ext uri="{FF2B5EF4-FFF2-40B4-BE49-F238E27FC236}">
                <a16:creationId xmlns:a16="http://schemas.microsoft.com/office/drawing/2014/main" id="{D38D8402-110E-2737-6F9F-781EACB9F39A}"/>
              </a:ext>
            </a:extLst>
          </p:cNvPr>
          <p:cNvSpPr/>
          <p:nvPr/>
        </p:nvSpPr>
        <p:spPr>
          <a:xfrm>
            <a:off x="7757921" y="4711888"/>
            <a:ext cx="1015696" cy="12334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</a:rPr>
              <a:t>ITALIA</a:t>
            </a:r>
          </a:p>
        </p:txBody>
      </p:sp>
      <p:sp>
        <p:nvSpPr>
          <p:cNvPr id="21" name="Rettangolo con angoli arrotondati 20">
            <a:extLst>
              <a:ext uri="{FF2B5EF4-FFF2-40B4-BE49-F238E27FC236}">
                <a16:creationId xmlns:a16="http://schemas.microsoft.com/office/drawing/2014/main" id="{481E5E44-2C08-4B25-3787-E11C7FC80885}"/>
              </a:ext>
            </a:extLst>
          </p:cNvPr>
          <p:cNvSpPr/>
          <p:nvPr/>
        </p:nvSpPr>
        <p:spPr>
          <a:xfrm>
            <a:off x="7757921" y="5186796"/>
            <a:ext cx="1015696" cy="12334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</a:rPr>
              <a:t>OVERNIGHTS</a:t>
            </a:r>
          </a:p>
        </p:txBody>
      </p:sp>
      <p:sp>
        <p:nvSpPr>
          <p:cNvPr id="22" name="Rettangolo con angoli arrotondati 21">
            <a:extLst>
              <a:ext uri="{FF2B5EF4-FFF2-40B4-BE49-F238E27FC236}">
                <a16:creationId xmlns:a16="http://schemas.microsoft.com/office/drawing/2014/main" id="{AA891307-AD92-5550-2841-6DB56E68FC09}"/>
              </a:ext>
            </a:extLst>
          </p:cNvPr>
          <p:cNvSpPr/>
          <p:nvPr/>
        </p:nvSpPr>
        <p:spPr>
          <a:xfrm>
            <a:off x="7757924" y="5323304"/>
            <a:ext cx="1015695" cy="12334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</a:rPr>
              <a:t>REGIONI</a:t>
            </a:r>
          </a:p>
        </p:txBody>
      </p:sp>
      <p:sp>
        <p:nvSpPr>
          <p:cNvPr id="23" name="Rettangolo con angoli arrotondati 22">
            <a:extLst>
              <a:ext uri="{FF2B5EF4-FFF2-40B4-BE49-F238E27FC236}">
                <a16:creationId xmlns:a16="http://schemas.microsoft.com/office/drawing/2014/main" id="{876138E4-8595-E28D-36FB-A9C38A7A0C60}"/>
              </a:ext>
            </a:extLst>
          </p:cNvPr>
          <p:cNvSpPr/>
          <p:nvPr/>
        </p:nvSpPr>
        <p:spPr>
          <a:xfrm>
            <a:off x="7757923" y="5049801"/>
            <a:ext cx="1015695" cy="12334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</a:rPr>
              <a:t>STAGIONALITA</a:t>
            </a:r>
          </a:p>
        </p:txBody>
      </p:sp>
      <p:sp>
        <p:nvSpPr>
          <p:cNvPr id="24" name="Rettangolo con angoli arrotondati 23">
            <a:extLst>
              <a:ext uri="{FF2B5EF4-FFF2-40B4-BE49-F238E27FC236}">
                <a16:creationId xmlns:a16="http://schemas.microsoft.com/office/drawing/2014/main" id="{BF10FC72-CD8A-11C4-57BE-16A4C0E755D1}"/>
              </a:ext>
            </a:extLst>
          </p:cNvPr>
          <p:cNvSpPr/>
          <p:nvPr/>
        </p:nvSpPr>
        <p:spPr>
          <a:xfrm>
            <a:off x="7666474" y="4848883"/>
            <a:ext cx="1198589" cy="1940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/>
              <a:t>ARRIVI</a:t>
            </a:r>
          </a:p>
        </p:txBody>
      </p:sp>
      <p:pic>
        <p:nvPicPr>
          <p:cNvPr id="25" name="Immagine 24">
            <a:extLst>
              <a:ext uri="{FF2B5EF4-FFF2-40B4-BE49-F238E27FC236}">
                <a16:creationId xmlns:a16="http://schemas.microsoft.com/office/drawing/2014/main" id="{EDED2185-9BAA-137A-0355-024A75120C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656" y="796729"/>
            <a:ext cx="6348688" cy="3546859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5550B736-C4A4-6CD0-DE38-4E84F529675C}"/>
              </a:ext>
            </a:extLst>
          </p:cNvPr>
          <p:cNvSpPr txBox="1"/>
          <p:nvPr/>
        </p:nvSpPr>
        <p:spPr>
          <a:xfrm>
            <a:off x="1613263" y="4643846"/>
            <a:ext cx="60324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GRAFICI IN ARANCIONE COME SLIDE PRECEDENTE</a:t>
            </a:r>
          </a:p>
        </p:txBody>
      </p:sp>
    </p:spTree>
    <p:extLst>
      <p:ext uri="{BB962C8B-B14F-4D97-AF65-F5344CB8AC3E}">
        <p14:creationId xmlns:p14="http://schemas.microsoft.com/office/powerpoint/2010/main" val="428632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C88CA012-F14E-799C-542A-E9C7EFA2E5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5596" y="972227"/>
            <a:ext cx="6014333" cy="3994745"/>
          </a:xfrm>
          <a:prstGeom prst="rect">
            <a:avLst/>
          </a:prstGeom>
        </p:spPr>
      </p:pic>
      <p:sp>
        <p:nvSpPr>
          <p:cNvPr id="165" name="PlaceHolder 1"/>
          <p:cNvSpPr>
            <a:spLocks noGrp="1"/>
          </p:cNvSpPr>
          <p:nvPr>
            <p:ph type="title"/>
          </p:nvPr>
        </p:nvSpPr>
        <p:spPr>
          <a:xfrm>
            <a:off x="411120" y="78120"/>
            <a:ext cx="8228520" cy="85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pos="0" algn="l"/>
              </a:tabLst>
            </a:pPr>
            <a:r>
              <a:rPr lang="it-IT" sz="1800" b="1" u="none" strike="noStrike">
                <a:solidFill>
                  <a:srgbClr val="000000"/>
                </a:solidFill>
                <a:uFillTx/>
                <a:latin typeface="Arial"/>
              </a:rPr>
              <a:t>La stagionalità del turismo è </a:t>
            </a:r>
            <a:br>
              <a:rPr sz="1800"/>
            </a:br>
            <a:r>
              <a:rPr lang="it-IT" sz="1800" b="1" u="none" strike="noStrike">
                <a:solidFill>
                  <a:srgbClr val="000000"/>
                </a:solidFill>
                <a:uFillTx/>
                <a:latin typeface="Arial"/>
              </a:rPr>
              <a:t>cambiata con la pandemia? </a:t>
            </a:r>
            <a:endParaRPr lang="it-IT" sz="1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D35E1C47-BD52-4ACD-AE5B-019055FA6232}"/>
              </a:ext>
            </a:extLst>
          </p:cNvPr>
          <p:cNvSpPr/>
          <p:nvPr/>
        </p:nvSpPr>
        <p:spPr>
          <a:xfrm>
            <a:off x="-10050" y="-3180"/>
            <a:ext cx="577550" cy="5146679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endParaRPr lang="it-IT" sz="1800" b="1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" name="AutoShape 2" descr="12 Mesi Di Calendario Mensile Icona Colorato Calendario Icona Modello |  Elementi grafici AI download gratis - Pikbest">
            <a:extLst>
              <a:ext uri="{FF2B5EF4-FFF2-40B4-BE49-F238E27FC236}">
                <a16:creationId xmlns:a16="http://schemas.microsoft.com/office/drawing/2014/main" id="{5EE71F30-D7A2-6985-9D49-06DDE3F2C01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132900" y="1542883"/>
            <a:ext cx="425443" cy="394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380E8ADC-8F9C-7D10-0F94-194E64A6C62D}"/>
              </a:ext>
            </a:extLst>
          </p:cNvPr>
          <p:cNvSpPr/>
          <p:nvPr/>
        </p:nvSpPr>
        <p:spPr>
          <a:xfrm>
            <a:off x="7757922" y="4719726"/>
            <a:ext cx="1015696" cy="12334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</a:rPr>
              <a:t>ARRIVI</a:t>
            </a:r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97D12CA3-9E65-19E6-02B1-EAA4DE10DC52}"/>
              </a:ext>
            </a:extLst>
          </p:cNvPr>
          <p:cNvSpPr/>
          <p:nvPr/>
        </p:nvSpPr>
        <p:spPr>
          <a:xfrm>
            <a:off x="7757922" y="5065380"/>
            <a:ext cx="1015696" cy="12334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</a:rPr>
              <a:t>OVERNIGHTS</a:t>
            </a:r>
          </a:p>
        </p:txBody>
      </p:sp>
      <p:sp>
        <p:nvSpPr>
          <p:cNvPr id="23" name="Rettangolo con angoli arrotondati 22">
            <a:extLst>
              <a:ext uri="{FF2B5EF4-FFF2-40B4-BE49-F238E27FC236}">
                <a16:creationId xmlns:a16="http://schemas.microsoft.com/office/drawing/2014/main" id="{0288322B-73A3-E408-4F69-BB538ABE28DA}"/>
              </a:ext>
            </a:extLst>
          </p:cNvPr>
          <p:cNvSpPr/>
          <p:nvPr/>
        </p:nvSpPr>
        <p:spPr>
          <a:xfrm>
            <a:off x="7757925" y="5201888"/>
            <a:ext cx="1015695" cy="12334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</a:rPr>
              <a:t>REGIONI</a:t>
            </a:r>
          </a:p>
        </p:txBody>
      </p:sp>
      <p:sp>
        <p:nvSpPr>
          <p:cNvPr id="25" name="Rettangolo con angoli arrotondati 24">
            <a:extLst>
              <a:ext uri="{FF2B5EF4-FFF2-40B4-BE49-F238E27FC236}">
                <a16:creationId xmlns:a16="http://schemas.microsoft.com/office/drawing/2014/main" id="{A5130025-BEBB-12ED-BDF5-891DEE8FEA38}"/>
              </a:ext>
            </a:extLst>
          </p:cNvPr>
          <p:cNvSpPr/>
          <p:nvPr/>
        </p:nvSpPr>
        <p:spPr>
          <a:xfrm>
            <a:off x="7527006" y="4854180"/>
            <a:ext cx="1477526" cy="1940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/>
              <a:t>STAGIONALITA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7">
            <a:extLst>
              <a:ext uri="{FF2B5EF4-FFF2-40B4-BE49-F238E27FC236}">
                <a16:creationId xmlns:a16="http://schemas.microsoft.com/office/drawing/2014/main" id="{454886D5-83EC-4B1C-B17A-9FB3BB724960}"/>
              </a:ext>
            </a:extLst>
          </p:cNvPr>
          <p:cNvSpPr/>
          <p:nvPr/>
        </p:nvSpPr>
        <p:spPr>
          <a:xfrm>
            <a:off x="-10050" y="-3180"/>
            <a:ext cx="577550" cy="5146679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endParaRPr lang="it-IT" sz="1800" b="1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3" name="Rettangolo con angoli arrotondati 22">
            <a:extLst>
              <a:ext uri="{FF2B5EF4-FFF2-40B4-BE49-F238E27FC236}">
                <a16:creationId xmlns:a16="http://schemas.microsoft.com/office/drawing/2014/main" id="{F9358C9C-762D-29C1-98ED-E72EBB86E26E}"/>
              </a:ext>
            </a:extLst>
          </p:cNvPr>
          <p:cNvSpPr/>
          <p:nvPr/>
        </p:nvSpPr>
        <p:spPr>
          <a:xfrm>
            <a:off x="7757922" y="4719726"/>
            <a:ext cx="1015696" cy="12334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</a:rPr>
              <a:t>STAGIONALITA</a:t>
            </a:r>
          </a:p>
        </p:txBody>
      </p:sp>
      <p:sp>
        <p:nvSpPr>
          <p:cNvPr id="25" name="Rettangolo con angoli arrotondati 24">
            <a:extLst>
              <a:ext uri="{FF2B5EF4-FFF2-40B4-BE49-F238E27FC236}">
                <a16:creationId xmlns:a16="http://schemas.microsoft.com/office/drawing/2014/main" id="{2730994C-65D0-5BB9-1B1E-72E37AB2E99B}"/>
              </a:ext>
            </a:extLst>
          </p:cNvPr>
          <p:cNvSpPr/>
          <p:nvPr/>
        </p:nvSpPr>
        <p:spPr>
          <a:xfrm>
            <a:off x="7757921" y="5059384"/>
            <a:ext cx="1015695" cy="12334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</a:rPr>
              <a:t>REGIONI</a:t>
            </a:r>
          </a:p>
        </p:txBody>
      </p:sp>
      <p:sp>
        <p:nvSpPr>
          <p:cNvPr id="26" name="Rettangolo con angoli arrotondati 25">
            <a:extLst>
              <a:ext uri="{FF2B5EF4-FFF2-40B4-BE49-F238E27FC236}">
                <a16:creationId xmlns:a16="http://schemas.microsoft.com/office/drawing/2014/main" id="{D9EF4A8D-BE0F-CDB0-5952-EB6A7DA598C4}"/>
              </a:ext>
            </a:extLst>
          </p:cNvPr>
          <p:cNvSpPr/>
          <p:nvPr/>
        </p:nvSpPr>
        <p:spPr>
          <a:xfrm>
            <a:off x="7527006" y="4854180"/>
            <a:ext cx="1477526" cy="1940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/>
              <a:t>OVERNIGHTS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20744ED-FA09-E7FC-91AA-18A0F39F34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8765" y="667420"/>
            <a:ext cx="5545767" cy="3481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4">
            <a:extLst>
              <a:ext uri="{FF2B5EF4-FFF2-40B4-BE49-F238E27FC236}">
                <a16:creationId xmlns:a16="http://schemas.microsoft.com/office/drawing/2014/main" id="{3D75229C-8F29-856F-92E5-F2CEEB3873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3" t="53243" r="69810" b="-138"/>
          <a:stretch/>
        </p:blipFill>
        <p:spPr bwMode="auto">
          <a:xfrm>
            <a:off x="2125241" y="1562021"/>
            <a:ext cx="1352225" cy="131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>
            <a:extLst>
              <a:ext uri="{FF2B5EF4-FFF2-40B4-BE49-F238E27FC236}">
                <a16:creationId xmlns:a16="http://schemas.microsoft.com/office/drawing/2014/main" id="{919D9263-B7A2-5F46-463E-2B7770F978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618" t="-825" r="-1746" b="53116"/>
          <a:stretch/>
        </p:blipFill>
        <p:spPr bwMode="auto">
          <a:xfrm>
            <a:off x="738105" y="1524000"/>
            <a:ext cx="1340834" cy="1334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4">
            <a:extLst>
              <a:ext uri="{FF2B5EF4-FFF2-40B4-BE49-F238E27FC236}">
                <a16:creationId xmlns:a16="http://schemas.microsoft.com/office/drawing/2014/main" id="{A5F1728F-97DC-8FB0-8800-F86E0E6372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59" t="-718" r="35298" b="53823"/>
          <a:stretch/>
        </p:blipFill>
        <p:spPr bwMode="auto">
          <a:xfrm>
            <a:off x="2143940" y="289486"/>
            <a:ext cx="1314825" cy="131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4">
            <a:extLst>
              <a:ext uri="{FF2B5EF4-FFF2-40B4-BE49-F238E27FC236}">
                <a16:creationId xmlns:a16="http://schemas.microsoft.com/office/drawing/2014/main" id="{4A799F7E-08CB-7C3C-437B-C763486563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73233" b="54067"/>
          <a:stretch/>
        </p:blipFill>
        <p:spPr bwMode="auto">
          <a:xfrm>
            <a:off x="803645" y="321946"/>
            <a:ext cx="1191241" cy="1284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4">
            <a:extLst>
              <a:ext uri="{FF2B5EF4-FFF2-40B4-BE49-F238E27FC236}">
                <a16:creationId xmlns:a16="http://schemas.microsoft.com/office/drawing/2014/main" id="{8CC2B0FA-E8D6-9B3E-D46D-7FCC4C3A5E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37" t="52937" r="33644"/>
          <a:stretch/>
        </p:blipFill>
        <p:spPr bwMode="auto">
          <a:xfrm>
            <a:off x="731291" y="2858336"/>
            <a:ext cx="1340834" cy="1334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4">
            <a:extLst>
              <a:ext uri="{FF2B5EF4-FFF2-40B4-BE49-F238E27FC236}">
                <a16:creationId xmlns:a16="http://schemas.microsoft.com/office/drawing/2014/main" id="{8733FF6D-1839-181D-F75B-C602BA3599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652" t="52937" r="-1228"/>
          <a:stretch/>
        </p:blipFill>
        <p:spPr bwMode="auto">
          <a:xfrm>
            <a:off x="2111615" y="2852770"/>
            <a:ext cx="1379478" cy="1334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85753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ttangolo 16">
            <a:extLst>
              <a:ext uri="{FF2B5EF4-FFF2-40B4-BE49-F238E27FC236}">
                <a16:creationId xmlns:a16="http://schemas.microsoft.com/office/drawing/2014/main" id="{51B43B38-4BAB-6687-FF77-4AD99E750043}"/>
              </a:ext>
            </a:extLst>
          </p:cNvPr>
          <p:cNvSpPr/>
          <p:nvPr/>
        </p:nvSpPr>
        <p:spPr>
          <a:xfrm>
            <a:off x="-10050" y="-3180"/>
            <a:ext cx="577550" cy="5146679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endParaRPr lang="it-IT" sz="1800" b="1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4E2F9DA3-D44B-2654-D807-B9078D5AD5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425" y="994190"/>
            <a:ext cx="5292351" cy="3287484"/>
          </a:xfrm>
          <a:prstGeom prst="rect">
            <a:avLst/>
          </a:prstGeom>
        </p:spPr>
      </p:pic>
      <p:sp>
        <p:nvSpPr>
          <p:cNvPr id="28" name="Rettangolo con angoli arrotondati 27">
            <a:extLst>
              <a:ext uri="{FF2B5EF4-FFF2-40B4-BE49-F238E27FC236}">
                <a16:creationId xmlns:a16="http://schemas.microsoft.com/office/drawing/2014/main" id="{BE3C979B-F8D4-B131-3EEA-7DF2F440D961}"/>
              </a:ext>
            </a:extLst>
          </p:cNvPr>
          <p:cNvSpPr/>
          <p:nvPr/>
        </p:nvSpPr>
        <p:spPr>
          <a:xfrm>
            <a:off x="7757922" y="4719726"/>
            <a:ext cx="1015696" cy="12334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</a:rPr>
              <a:t>STAGIONALITA</a:t>
            </a:r>
          </a:p>
        </p:txBody>
      </p:sp>
      <p:sp>
        <p:nvSpPr>
          <p:cNvPr id="29" name="Rettangolo con angoli arrotondati 28">
            <a:extLst>
              <a:ext uri="{FF2B5EF4-FFF2-40B4-BE49-F238E27FC236}">
                <a16:creationId xmlns:a16="http://schemas.microsoft.com/office/drawing/2014/main" id="{686833A1-5380-863D-1F2D-9451010F562E}"/>
              </a:ext>
            </a:extLst>
          </p:cNvPr>
          <p:cNvSpPr/>
          <p:nvPr/>
        </p:nvSpPr>
        <p:spPr>
          <a:xfrm>
            <a:off x="7757921" y="5059384"/>
            <a:ext cx="1015695" cy="12334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</a:rPr>
              <a:t>REGIONI</a:t>
            </a:r>
          </a:p>
        </p:txBody>
      </p:sp>
      <p:sp>
        <p:nvSpPr>
          <p:cNvPr id="30" name="Rettangolo con angoli arrotondati 29">
            <a:extLst>
              <a:ext uri="{FF2B5EF4-FFF2-40B4-BE49-F238E27FC236}">
                <a16:creationId xmlns:a16="http://schemas.microsoft.com/office/drawing/2014/main" id="{B86C9183-D267-6926-7215-76A92435F9A0}"/>
              </a:ext>
            </a:extLst>
          </p:cNvPr>
          <p:cNvSpPr/>
          <p:nvPr/>
        </p:nvSpPr>
        <p:spPr>
          <a:xfrm>
            <a:off x="7527006" y="4854180"/>
            <a:ext cx="1477526" cy="1940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/>
              <a:t>OVERNIGHTS</a:t>
            </a:r>
          </a:p>
        </p:txBody>
      </p:sp>
      <p:pic>
        <p:nvPicPr>
          <p:cNvPr id="32" name="Immagine 31">
            <a:extLst>
              <a:ext uri="{FF2B5EF4-FFF2-40B4-BE49-F238E27FC236}">
                <a16:creationId xmlns:a16="http://schemas.microsoft.com/office/drawing/2014/main" id="{84804EAD-12BD-091F-9E67-FE678340725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7150" t="54992"/>
          <a:stretch/>
        </p:blipFill>
        <p:spPr>
          <a:xfrm>
            <a:off x="6082258" y="3140723"/>
            <a:ext cx="2688261" cy="1198845"/>
          </a:xfrm>
          <a:prstGeom prst="rect">
            <a:avLst/>
          </a:prstGeom>
        </p:spPr>
      </p:pic>
      <p:pic>
        <p:nvPicPr>
          <p:cNvPr id="33" name="Immagine 32">
            <a:extLst>
              <a:ext uri="{FF2B5EF4-FFF2-40B4-BE49-F238E27FC236}">
                <a16:creationId xmlns:a16="http://schemas.microsoft.com/office/drawing/2014/main" id="{FAB8F9DE-7E97-5F2E-AB1D-64C24BA2186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54992" r="67244"/>
          <a:stretch/>
        </p:blipFill>
        <p:spPr>
          <a:xfrm>
            <a:off x="7514199" y="1930633"/>
            <a:ext cx="1401074" cy="1198845"/>
          </a:xfrm>
          <a:prstGeom prst="rect">
            <a:avLst/>
          </a:prstGeom>
        </p:spPr>
      </p:pic>
      <p:pic>
        <p:nvPicPr>
          <p:cNvPr id="34" name="Immagine 33">
            <a:extLst>
              <a:ext uri="{FF2B5EF4-FFF2-40B4-BE49-F238E27FC236}">
                <a16:creationId xmlns:a16="http://schemas.microsoft.com/office/drawing/2014/main" id="{F0C17978-60F2-F97B-C0BF-708487C7114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1148" b="55849"/>
          <a:stretch/>
        </p:blipFill>
        <p:spPr>
          <a:xfrm>
            <a:off x="5998276" y="1931321"/>
            <a:ext cx="1234058" cy="1176014"/>
          </a:xfrm>
          <a:prstGeom prst="rect">
            <a:avLst/>
          </a:prstGeom>
        </p:spPr>
      </p:pic>
      <p:pic>
        <p:nvPicPr>
          <p:cNvPr id="35" name="Immagine 34">
            <a:extLst>
              <a:ext uri="{FF2B5EF4-FFF2-40B4-BE49-F238E27FC236}">
                <a16:creationId xmlns:a16="http://schemas.microsoft.com/office/drawing/2014/main" id="{143D3568-9A14-87DC-60CD-599CACA6871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33101" b="53189"/>
          <a:stretch/>
        </p:blipFill>
        <p:spPr>
          <a:xfrm>
            <a:off x="5998275" y="809897"/>
            <a:ext cx="2861437" cy="124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5473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Immagine 163"/>
          <p:cNvPicPr/>
          <p:nvPr/>
        </p:nvPicPr>
        <p:blipFill>
          <a:blip r:embed="rId2"/>
          <a:stretch/>
        </p:blipFill>
        <p:spPr>
          <a:xfrm>
            <a:off x="1307325" y="1737202"/>
            <a:ext cx="5203478" cy="3306065"/>
          </a:xfrm>
          <a:prstGeom prst="rect">
            <a:avLst/>
          </a:prstGeom>
          <a:ln w="0">
            <a:noFill/>
          </a:ln>
        </p:spPr>
      </p:pic>
      <p:sp>
        <p:nvSpPr>
          <p:cNvPr id="2" name="Rettangolo 1">
            <a:extLst>
              <a:ext uri="{FF2B5EF4-FFF2-40B4-BE49-F238E27FC236}">
                <a16:creationId xmlns:a16="http://schemas.microsoft.com/office/drawing/2014/main" id="{0FFBB3BB-1DFE-6687-C7CF-D5013CE1F782}"/>
              </a:ext>
            </a:extLst>
          </p:cNvPr>
          <p:cNvSpPr/>
          <p:nvPr/>
        </p:nvSpPr>
        <p:spPr>
          <a:xfrm>
            <a:off x="-10050" y="-3180"/>
            <a:ext cx="577550" cy="5146679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endParaRPr lang="it-IT" sz="1800" b="1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6085C151-0D58-F57B-5A36-669CB1ECC853}"/>
              </a:ext>
            </a:extLst>
          </p:cNvPr>
          <p:cNvSpPr txBox="1"/>
          <p:nvPr/>
        </p:nvSpPr>
        <p:spPr>
          <a:xfrm flipH="1">
            <a:off x="80979" y="1396097"/>
            <a:ext cx="395492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it-IT" sz="2400" b="1" u="none" strike="noStrike" dirty="0">
                <a:uFillTx/>
                <a:latin typeface="Arial"/>
              </a:rPr>
              <a:t>TUR</a:t>
            </a:r>
          </a:p>
          <a:p>
            <a:pPr algn="ctr">
              <a:lnSpc>
                <a:spcPct val="100000"/>
              </a:lnSpc>
            </a:pPr>
            <a:r>
              <a:rPr lang="it-IT" sz="2400" b="1" u="none" strike="noStrike" dirty="0">
                <a:uFillTx/>
                <a:latin typeface="Arial"/>
              </a:rPr>
              <a:t>I</a:t>
            </a:r>
          </a:p>
          <a:p>
            <a:pPr algn="ctr">
              <a:lnSpc>
                <a:spcPct val="100000"/>
              </a:lnSpc>
            </a:pPr>
            <a:r>
              <a:rPr lang="it-IT" sz="2400" b="1" u="none" strike="noStrike" dirty="0">
                <a:uFillTx/>
                <a:latin typeface="Arial"/>
              </a:rPr>
              <a:t>SMO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52432CAE-DCB7-30DA-8809-D0875A3E3992}"/>
              </a:ext>
            </a:extLst>
          </p:cNvPr>
          <p:cNvSpPr txBox="1"/>
          <p:nvPr/>
        </p:nvSpPr>
        <p:spPr>
          <a:xfrm>
            <a:off x="95742" y="1396097"/>
            <a:ext cx="426244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it-IT" sz="2400" b="1" u="none" strike="noStrike" dirty="0">
                <a:solidFill>
                  <a:schemeClr val="bg2">
                    <a:lumMod val="40000"/>
                    <a:lumOff val="60000"/>
                  </a:schemeClr>
                </a:solidFill>
                <a:uFillTx/>
                <a:latin typeface="Arial"/>
              </a:rPr>
              <a:t>TUR I SMO</a:t>
            </a:r>
            <a:endParaRPr lang="it-IT" sz="2400" b="0" u="none" strike="noStrike" dirty="0">
              <a:solidFill>
                <a:schemeClr val="bg2">
                  <a:lumMod val="40000"/>
                  <a:lumOff val="60000"/>
                </a:schemeClr>
              </a:solidFill>
              <a:uFillTx/>
              <a:latin typeface="Arial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BBE06151-1D1F-6B0A-F57F-80588F2AEC0D}"/>
              </a:ext>
            </a:extLst>
          </p:cNvPr>
          <p:cNvSpPr txBox="1"/>
          <p:nvPr/>
        </p:nvSpPr>
        <p:spPr>
          <a:xfrm>
            <a:off x="2701949" y="433137"/>
            <a:ext cx="4262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Differenza percentuale barre rosse blu</a:t>
            </a:r>
          </a:p>
        </p:txBody>
      </p:sp>
      <p:sp>
        <p:nvSpPr>
          <p:cNvPr id="20" name="Rettangolo con angoli arrotondati 19">
            <a:extLst>
              <a:ext uri="{FF2B5EF4-FFF2-40B4-BE49-F238E27FC236}">
                <a16:creationId xmlns:a16="http://schemas.microsoft.com/office/drawing/2014/main" id="{521D870D-5210-5DAB-59C4-D8B3DE4BEE3A}"/>
              </a:ext>
            </a:extLst>
          </p:cNvPr>
          <p:cNvSpPr/>
          <p:nvPr/>
        </p:nvSpPr>
        <p:spPr>
          <a:xfrm>
            <a:off x="7757922" y="4719726"/>
            <a:ext cx="1015696" cy="12334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</a:rPr>
              <a:t>ITALIA</a:t>
            </a:r>
          </a:p>
        </p:txBody>
      </p:sp>
      <p:sp>
        <p:nvSpPr>
          <p:cNvPr id="21" name="Rettangolo con angoli arrotondati 20">
            <a:extLst>
              <a:ext uri="{FF2B5EF4-FFF2-40B4-BE49-F238E27FC236}">
                <a16:creationId xmlns:a16="http://schemas.microsoft.com/office/drawing/2014/main" id="{CD803533-721D-962D-0AC9-F6E38431086E}"/>
              </a:ext>
            </a:extLst>
          </p:cNvPr>
          <p:cNvSpPr/>
          <p:nvPr/>
        </p:nvSpPr>
        <p:spPr>
          <a:xfrm>
            <a:off x="7757921" y="5186796"/>
            <a:ext cx="1015696" cy="12334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</a:rPr>
              <a:t>OVERNIGHTS</a:t>
            </a:r>
          </a:p>
        </p:txBody>
      </p:sp>
      <p:sp>
        <p:nvSpPr>
          <p:cNvPr id="22" name="Rettangolo con angoli arrotondati 21">
            <a:extLst>
              <a:ext uri="{FF2B5EF4-FFF2-40B4-BE49-F238E27FC236}">
                <a16:creationId xmlns:a16="http://schemas.microsoft.com/office/drawing/2014/main" id="{681FFA26-BB03-40C4-692B-A092E1FDE281}"/>
              </a:ext>
            </a:extLst>
          </p:cNvPr>
          <p:cNvSpPr/>
          <p:nvPr/>
        </p:nvSpPr>
        <p:spPr>
          <a:xfrm>
            <a:off x="7757924" y="5323304"/>
            <a:ext cx="1015695" cy="12334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</a:rPr>
              <a:t>REGIONI</a:t>
            </a:r>
          </a:p>
        </p:txBody>
      </p:sp>
      <p:sp>
        <p:nvSpPr>
          <p:cNvPr id="23" name="Rettangolo con angoli arrotondati 22">
            <a:extLst>
              <a:ext uri="{FF2B5EF4-FFF2-40B4-BE49-F238E27FC236}">
                <a16:creationId xmlns:a16="http://schemas.microsoft.com/office/drawing/2014/main" id="{34CD07D2-CFE2-9818-D474-1333755CBF49}"/>
              </a:ext>
            </a:extLst>
          </p:cNvPr>
          <p:cNvSpPr/>
          <p:nvPr/>
        </p:nvSpPr>
        <p:spPr>
          <a:xfrm>
            <a:off x="7757923" y="5049801"/>
            <a:ext cx="1015695" cy="12334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</a:rPr>
              <a:t>STAGIONALITA</a:t>
            </a:r>
          </a:p>
        </p:txBody>
      </p:sp>
      <p:sp>
        <p:nvSpPr>
          <p:cNvPr id="24" name="Rettangolo con angoli arrotondati 23">
            <a:extLst>
              <a:ext uri="{FF2B5EF4-FFF2-40B4-BE49-F238E27FC236}">
                <a16:creationId xmlns:a16="http://schemas.microsoft.com/office/drawing/2014/main" id="{BBC4143D-58FE-A05D-DB69-503F555DEBE4}"/>
              </a:ext>
            </a:extLst>
          </p:cNvPr>
          <p:cNvSpPr/>
          <p:nvPr/>
        </p:nvSpPr>
        <p:spPr>
          <a:xfrm>
            <a:off x="7666474" y="4848883"/>
            <a:ext cx="1198589" cy="1940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/>
              <a:t>ARRIVI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0FFBB3BB-1DFE-6687-C7CF-D5013CE1F782}"/>
              </a:ext>
            </a:extLst>
          </p:cNvPr>
          <p:cNvSpPr/>
          <p:nvPr/>
        </p:nvSpPr>
        <p:spPr>
          <a:xfrm>
            <a:off x="-10050" y="-3180"/>
            <a:ext cx="577550" cy="5146679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endParaRPr lang="it-IT" sz="1800" b="1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7D431905-6DE3-873E-23FA-F65345071258}"/>
              </a:ext>
            </a:extLst>
          </p:cNvPr>
          <p:cNvSpPr/>
          <p:nvPr/>
        </p:nvSpPr>
        <p:spPr>
          <a:xfrm>
            <a:off x="7745306" y="4545290"/>
            <a:ext cx="1021509" cy="14343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900" b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TURISMO</a:t>
            </a:r>
            <a:endParaRPr lang="it-IT" sz="1400" b="1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3F60D31A-9D9C-65C0-BA52-1860A406BD94}"/>
              </a:ext>
            </a:extLst>
          </p:cNvPr>
          <p:cNvSpPr/>
          <p:nvPr/>
        </p:nvSpPr>
        <p:spPr>
          <a:xfrm>
            <a:off x="7569463" y="4719544"/>
            <a:ext cx="1434786" cy="24892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>
                <a:solidFill>
                  <a:schemeClr val="bg1"/>
                </a:solidFill>
              </a:rPr>
              <a:t>REGIONI</a:t>
            </a:r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B8440D17-C911-866B-986A-62E0368CC38C}"/>
              </a:ext>
            </a:extLst>
          </p:cNvPr>
          <p:cNvSpPr/>
          <p:nvPr/>
        </p:nvSpPr>
        <p:spPr>
          <a:xfrm>
            <a:off x="7736300" y="5019037"/>
            <a:ext cx="1101112" cy="24892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9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STAGIONALITA</a:t>
            </a:r>
          </a:p>
        </p:txBody>
      </p:sp>
      <p:pic>
        <p:nvPicPr>
          <p:cNvPr id="17" name="Immagine 16">
            <a:extLst>
              <a:ext uri="{FF2B5EF4-FFF2-40B4-BE49-F238E27FC236}">
                <a16:creationId xmlns:a16="http://schemas.microsoft.com/office/drawing/2014/main" id="{597C38C0-5F6B-24BC-F96D-1411151BD8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584" y="1384813"/>
            <a:ext cx="8035828" cy="2387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173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B7025E-D6C4-DB2E-C2C1-2DC5DA92CF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CC364780-C968-993A-235F-83E42A849BCA}"/>
              </a:ext>
            </a:extLst>
          </p:cNvPr>
          <p:cNvSpPr/>
          <p:nvPr/>
        </p:nvSpPr>
        <p:spPr>
          <a:xfrm>
            <a:off x="-10050" y="-3180"/>
            <a:ext cx="577550" cy="5146679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endParaRPr lang="it-IT" sz="1800" b="1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54FE5707-CCB6-275A-FACA-910786648170}"/>
              </a:ext>
            </a:extLst>
          </p:cNvPr>
          <p:cNvSpPr txBox="1"/>
          <p:nvPr/>
        </p:nvSpPr>
        <p:spPr>
          <a:xfrm flipH="1">
            <a:off x="80979" y="1396097"/>
            <a:ext cx="395492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it-IT" sz="2400" b="1" u="none" strike="noStrike" dirty="0">
                <a:uFillTx/>
                <a:latin typeface="Arial"/>
              </a:rPr>
              <a:t>REGIONI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3604ACE4-35ED-BEE8-AD89-CCE505D6ED47}"/>
              </a:ext>
            </a:extLst>
          </p:cNvPr>
          <p:cNvSpPr txBox="1"/>
          <p:nvPr/>
        </p:nvSpPr>
        <p:spPr>
          <a:xfrm>
            <a:off x="95742" y="1384813"/>
            <a:ext cx="426244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it-IT" sz="2400" b="1" u="none" strike="noStrike" dirty="0">
                <a:solidFill>
                  <a:schemeClr val="bg2">
                    <a:lumMod val="40000"/>
                    <a:lumOff val="60000"/>
                  </a:schemeClr>
                </a:solidFill>
                <a:uFillTx/>
                <a:latin typeface="Arial"/>
              </a:rPr>
              <a:t>REGIONI</a:t>
            </a:r>
            <a:endParaRPr lang="it-IT" sz="2400" b="0" u="none" strike="noStrike" dirty="0">
              <a:solidFill>
                <a:schemeClr val="bg2">
                  <a:lumMod val="40000"/>
                  <a:lumOff val="60000"/>
                </a:schemeClr>
              </a:solidFill>
              <a:uFillTx/>
              <a:latin typeface="Arial"/>
            </a:endParaRPr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4D37D2E4-6B12-EF15-6FE3-3E94BBF82982}"/>
              </a:ext>
            </a:extLst>
          </p:cNvPr>
          <p:cNvSpPr/>
          <p:nvPr/>
        </p:nvSpPr>
        <p:spPr>
          <a:xfrm>
            <a:off x="7745306" y="4545290"/>
            <a:ext cx="1021509" cy="14343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900" b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TURISMO</a:t>
            </a:r>
            <a:endParaRPr lang="it-IT" sz="1400" b="1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82CB0711-BFA3-D589-276D-C6785EF7F48F}"/>
              </a:ext>
            </a:extLst>
          </p:cNvPr>
          <p:cNvSpPr/>
          <p:nvPr/>
        </p:nvSpPr>
        <p:spPr>
          <a:xfrm>
            <a:off x="7569463" y="4719544"/>
            <a:ext cx="1434786" cy="24892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>
                <a:solidFill>
                  <a:schemeClr val="bg1"/>
                </a:solidFill>
              </a:rPr>
              <a:t>REGIONI</a:t>
            </a:r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9D7F8541-44FE-B60E-137C-1C58FF305911}"/>
              </a:ext>
            </a:extLst>
          </p:cNvPr>
          <p:cNvSpPr/>
          <p:nvPr/>
        </p:nvSpPr>
        <p:spPr>
          <a:xfrm>
            <a:off x="7736300" y="5019037"/>
            <a:ext cx="1101112" cy="24892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9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STAGIONALITA</a:t>
            </a: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1E9284F2-F2A6-D913-E17D-F60B4276D7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982" y="1464236"/>
            <a:ext cx="8227267" cy="2444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6564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DC26C4-6B66-54A0-D667-52ACDADFCD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CEE2B4D7-D42A-8E81-C1AF-86D9134BB9A1}"/>
              </a:ext>
            </a:extLst>
          </p:cNvPr>
          <p:cNvSpPr/>
          <p:nvPr/>
        </p:nvSpPr>
        <p:spPr>
          <a:xfrm>
            <a:off x="-10050" y="-3180"/>
            <a:ext cx="577550" cy="5146679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endParaRPr lang="it-IT" sz="1800" b="1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727B5EDD-810F-0B58-4623-710FCB264463}"/>
              </a:ext>
            </a:extLst>
          </p:cNvPr>
          <p:cNvSpPr txBox="1"/>
          <p:nvPr/>
        </p:nvSpPr>
        <p:spPr>
          <a:xfrm flipH="1">
            <a:off x="80979" y="1396097"/>
            <a:ext cx="395492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it-IT" sz="2400" b="1" u="none" strike="noStrike" dirty="0">
                <a:uFillTx/>
                <a:latin typeface="Arial"/>
              </a:rPr>
              <a:t>REGIONI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3DC155C0-70FF-378D-D405-325E290B247D}"/>
              </a:ext>
            </a:extLst>
          </p:cNvPr>
          <p:cNvSpPr txBox="1"/>
          <p:nvPr/>
        </p:nvSpPr>
        <p:spPr>
          <a:xfrm>
            <a:off x="95742" y="1384813"/>
            <a:ext cx="426244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it-IT" sz="2400" b="1" u="none" strike="noStrike" dirty="0">
                <a:solidFill>
                  <a:schemeClr val="bg2">
                    <a:lumMod val="40000"/>
                    <a:lumOff val="60000"/>
                  </a:schemeClr>
                </a:solidFill>
                <a:uFillTx/>
                <a:latin typeface="Arial"/>
              </a:rPr>
              <a:t>REGIONI</a:t>
            </a:r>
            <a:endParaRPr lang="it-IT" sz="2400" b="0" u="none" strike="noStrike" dirty="0">
              <a:solidFill>
                <a:schemeClr val="bg2">
                  <a:lumMod val="40000"/>
                  <a:lumOff val="60000"/>
                </a:schemeClr>
              </a:solidFill>
              <a:uFillTx/>
              <a:latin typeface="Arial"/>
            </a:endParaRPr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5594C4C1-CBE7-5B25-2483-1D8FF586722C}"/>
              </a:ext>
            </a:extLst>
          </p:cNvPr>
          <p:cNvSpPr/>
          <p:nvPr/>
        </p:nvSpPr>
        <p:spPr>
          <a:xfrm>
            <a:off x="7745306" y="4545290"/>
            <a:ext cx="1021509" cy="14343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900" b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TURISMO</a:t>
            </a:r>
            <a:endParaRPr lang="it-IT" sz="1400" b="1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1C3A6975-E963-BB30-8DA8-AF62170247A1}"/>
              </a:ext>
            </a:extLst>
          </p:cNvPr>
          <p:cNvSpPr/>
          <p:nvPr/>
        </p:nvSpPr>
        <p:spPr>
          <a:xfrm>
            <a:off x="7569463" y="4719544"/>
            <a:ext cx="1434786" cy="24892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>
                <a:solidFill>
                  <a:schemeClr val="bg1"/>
                </a:solidFill>
              </a:rPr>
              <a:t>REGIONI</a:t>
            </a:r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A6DF27B7-8843-B1FB-7777-21AFF377B2CF}"/>
              </a:ext>
            </a:extLst>
          </p:cNvPr>
          <p:cNvSpPr/>
          <p:nvPr/>
        </p:nvSpPr>
        <p:spPr>
          <a:xfrm>
            <a:off x="7736300" y="5019037"/>
            <a:ext cx="1101112" cy="24892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9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STAGIONALITA</a:t>
            </a: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665D7AE0-717D-50EB-F4CA-7D22A1E128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4531" y="1223680"/>
            <a:ext cx="5214938" cy="3022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946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0FFBB3BB-1DFE-6687-C7CF-D5013CE1F782}"/>
              </a:ext>
            </a:extLst>
          </p:cNvPr>
          <p:cNvSpPr/>
          <p:nvPr/>
        </p:nvSpPr>
        <p:spPr>
          <a:xfrm>
            <a:off x="-10050" y="-3180"/>
            <a:ext cx="577550" cy="5146679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endParaRPr lang="it-IT" sz="1800" b="1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6085C151-0D58-F57B-5A36-669CB1ECC853}"/>
              </a:ext>
            </a:extLst>
          </p:cNvPr>
          <p:cNvSpPr txBox="1"/>
          <p:nvPr/>
        </p:nvSpPr>
        <p:spPr>
          <a:xfrm flipH="1">
            <a:off x="80979" y="1396097"/>
            <a:ext cx="395492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it-IT" sz="2400" b="1" u="none" strike="noStrike" dirty="0">
                <a:uFillTx/>
                <a:latin typeface="Arial"/>
              </a:rPr>
              <a:t>REGIONI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52432CAE-DCB7-30DA-8809-D0875A3E3992}"/>
              </a:ext>
            </a:extLst>
          </p:cNvPr>
          <p:cNvSpPr txBox="1"/>
          <p:nvPr/>
        </p:nvSpPr>
        <p:spPr>
          <a:xfrm>
            <a:off x="95742" y="1384813"/>
            <a:ext cx="426244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it-IT" sz="2400" b="1" u="none" strike="noStrike" dirty="0">
                <a:solidFill>
                  <a:schemeClr val="bg2">
                    <a:lumMod val="40000"/>
                    <a:lumOff val="60000"/>
                  </a:schemeClr>
                </a:solidFill>
                <a:uFillTx/>
                <a:latin typeface="Arial"/>
              </a:rPr>
              <a:t>REGIONI</a:t>
            </a:r>
            <a:endParaRPr lang="it-IT" sz="2400" b="0" u="none" strike="noStrike" dirty="0">
              <a:solidFill>
                <a:schemeClr val="bg2">
                  <a:lumMod val="40000"/>
                  <a:lumOff val="60000"/>
                </a:schemeClr>
              </a:solidFill>
              <a:uFillTx/>
              <a:latin typeface="Arial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8077149F-A9DD-33AA-0C9E-4120C9517683}"/>
              </a:ext>
            </a:extLst>
          </p:cNvPr>
          <p:cNvSpPr txBox="1"/>
          <p:nvPr/>
        </p:nvSpPr>
        <p:spPr>
          <a:xfrm>
            <a:off x="1571182" y="1708507"/>
            <a:ext cx="3767603" cy="371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Cartina (Giulio)</a:t>
            </a:r>
          </a:p>
        </p:txBody>
      </p:sp>
      <p:sp>
        <p:nvSpPr>
          <p:cNvPr id="25" name="Rettangolo con angoli arrotondati 24">
            <a:extLst>
              <a:ext uri="{FF2B5EF4-FFF2-40B4-BE49-F238E27FC236}">
                <a16:creationId xmlns:a16="http://schemas.microsoft.com/office/drawing/2014/main" id="{4639DCFB-2602-BC64-4D6F-9E491A239E11}"/>
              </a:ext>
            </a:extLst>
          </p:cNvPr>
          <p:cNvSpPr/>
          <p:nvPr/>
        </p:nvSpPr>
        <p:spPr>
          <a:xfrm>
            <a:off x="7757922" y="4719726"/>
            <a:ext cx="1015696" cy="12334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</a:rPr>
              <a:t>ITALIA</a:t>
            </a:r>
          </a:p>
        </p:txBody>
      </p:sp>
      <p:sp>
        <p:nvSpPr>
          <p:cNvPr id="26" name="Rettangolo con angoli arrotondati 25">
            <a:extLst>
              <a:ext uri="{FF2B5EF4-FFF2-40B4-BE49-F238E27FC236}">
                <a16:creationId xmlns:a16="http://schemas.microsoft.com/office/drawing/2014/main" id="{79F44DE2-C184-CA4B-C180-A0BCE0DBA054}"/>
              </a:ext>
            </a:extLst>
          </p:cNvPr>
          <p:cNvSpPr/>
          <p:nvPr/>
        </p:nvSpPr>
        <p:spPr>
          <a:xfrm>
            <a:off x="7757921" y="5186796"/>
            <a:ext cx="1015696" cy="12334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</a:rPr>
              <a:t>OVERNIGHTS</a:t>
            </a:r>
          </a:p>
        </p:txBody>
      </p:sp>
      <p:sp>
        <p:nvSpPr>
          <p:cNvPr id="27" name="Rettangolo con angoli arrotondati 26">
            <a:extLst>
              <a:ext uri="{FF2B5EF4-FFF2-40B4-BE49-F238E27FC236}">
                <a16:creationId xmlns:a16="http://schemas.microsoft.com/office/drawing/2014/main" id="{90DE5369-228F-9A5C-5C07-A20CDF5C7DDD}"/>
              </a:ext>
            </a:extLst>
          </p:cNvPr>
          <p:cNvSpPr/>
          <p:nvPr/>
        </p:nvSpPr>
        <p:spPr>
          <a:xfrm>
            <a:off x="7757924" y="5323304"/>
            <a:ext cx="1015695" cy="12334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</a:rPr>
              <a:t>REGIONI</a:t>
            </a:r>
          </a:p>
        </p:txBody>
      </p:sp>
      <p:sp>
        <p:nvSpPr>
          <p:cNvPr id="28" name="Rettangolo con angoli arrotondati 27">
            <a:extLst>
              <a:ext uri="{FF2B5EF4-FFF2-40B4-BE49-F238E27FC236}">
                <a16:creationId xmlns:a16="http://schemas.microsoft.com/office/drawing/2014/main" id="{8F10B604-390E-12B9-C8E8-4016E245C3C5}"/>
              </a:ext>
            </a:extLst>
          </p:cNvPr>
          <p:cNvSpPr/>
          <p:nvPr/>
        </p:nvSpPr>
        <p:spPr>
          <a:xfrm>
            <a:off x="7757923" y="5049801"/>
            <a:ext cx="1015695" cy="12334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</a:rPr>
              <a:t>STAGIONALITA</a:t>
            </a:r>
          </a:p>
        </p:txBody>
      </p:sp>
      <p:sp>
        <p:nvSpPr>
          <p:cNvPr id="29" name="Rettangolo con angoli arrotondati 28">
            <a:extLst>
              <a:ext uri="{FF2B5EF4-FFF2-40B4-BE49-F238E27FC236}">
                <a16:creationId xmlns:a16="http://schemas.microsoft.com/office/drawing/2014/main" id="{D7173B22-8E4D-5FBF-BE1F-82F97A703CF2}"/>
              </a:ext>
            </a:extLst>
          </p:cNvPr>
          <p:cNvSpPr/>
          <p:nvPr/>
        </p:nvSpPr>
        <p:spPr>
          <a:xfrm>
            <a:off x="7666474" y="4848883"/>
            <a:ext cx="1198589" cy="1940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/>
              <a:t>ARRIVI</a:t>
            </a:r>
          </a:p>
        </p:txBody>
      </p:sp>
      <p:pic>
        <p:nvPicPr>
          <p:cNvPr id="30" name="italiaANIMATA">
            <a:hlinkClick r:id="" action="ppaction://media"/>
            <a:extLst>
              <a:ext uri="{FF2B5EF4-FFF2-40B4-BE49-F238E27FC236}">
                <a16:creationId xmlns:a16="http://schemas.microsoft.com/office/drawing/2014/main" id="{DD71EC1B-89F5-C06D-5C90-ACFA1F48912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7778" t="26998" r="8761" b="26377"/>
          <a:stretch/>
        </p:blipFill>
        <p:spPr>
          <a:xfrm>
            <a:off x="5103906" y="297606"/>
            <a:ext cx="3669711" cy="4347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7153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523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0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1005120" y="360000"/>
            <a:ext cx="7273800" cy="1309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pos="0" algn="l"/>
              </a:tabLst>
            </a:pPr>
            <a:r>
              <a:rPr lang="en" sz="4000" b="1" u="none" strike="noStrike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Fira Sans Extra Condensed Medium"/>
                <a:ea typeface="Fira Sans Extra Condensed Medium"/>
              </a:rPr>
              <a:t>Analisi dei Flussi Turistici in Italia: Pre, Durante e Post-</a:t>
            </a:r>
            <a:r>
              <a:rPr lang="en" sz="4000" b="1" u="none" strike="noStrike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Fira Sans Extra Condensed Medium"/>
                <a:ea typeface="Fira Sans Extra Condensed Medium"/>
              </a:rPr>
              <a:t>COVID-19 </a:t>
            </a:r>
            <a:endParaRPr lang="it-IT" sz="4000" b="1" u="none" strike="noStrike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Tx/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subTitle"/>
          </p:nvPr>
        </p:nvSpPr>
        <p:spPr>
          <a:xfrm>
            <a:off x="1686960" y="1800000"/>
            <a:ext cx="5692680" cy="3715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 algn="ctr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pos="0" algn="l"/>
              </a:tabLst>
            </a:pPr>
            <a:r>
              <a:rPr lang="en" sz="2400" b="1" u="none" strike="noStrike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Roboto"/>
                <a:ea typeface="Roboto"/>
              </a:rPr>
              <a:t>Impatti e Trend di Ripresa </a:t>
            </a:r>
            <a:endParaRPr lang="it-IT" sz="2400" b="1" u="none" strike="noStrike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Tx/>
              <a:latin typeface="Arial"/>
            </a:endParaRPr>
          </a:p>
        </p:txBody>
      </p:sp>
      <p:grpSp>
        <p:nvGrpSpPr>
          <p:cNvPr id="97" name="Google Shape;57;p15"/>
          <p:cNvGrpSpPr/>
          <p:nvPr/>
        </p:nvGrpSpPr>
        <p:grpSpPr>
          <a:xfrm>
            <a:off x="-614460" y="2636640"/>
            <a:ext cx="10786320" cy="3281760"/>
            <a:chOff x="-1765080" y="2664720"/>
            <a:chExt cx="10786320" cy="3281760"/>
          </a:xfrm>
        </p:grpSpPr>
        <p:sp>
          <p:nvSpPr>
            <p:cNvPr id="98" name="Google Shape;58;p15"/>
            <p:cNvSpPr/>
            <p:nvPr/>
          </p:nvSpPr>
          <p:spPr>
            <a:xfrm>
              <a:off x="-1765080" y="2714400"/>
              <a:ext cx="10786320" cy="3232080"/>
            </a:xfrm>
            <a:custGeom>
              <a:avLst/>
              <a:gdLst>
                <a:gd name="textAreaLeft" fmla="*/ 0 w 10786320"/>
                <a:gd name="textAreaRight" fmla="*/ 10787760 w 10786320"/>
                <a:gd name="textAreaTop" fmla="*/ 0 h 3232080"/>
                <a:gd name="textAreaBottom" fmla="*/ 3233520 h 3232080"/>
              </a:gdLst>
              <a:ahLst/>
              <a:cxnLst/>
              <a:rect l="textAreaLeft" t="textAreaTop" r="textAreaRight" b="textAreaBottom"/>
              <a:pathLst>
                <a:path w="308863" h="92582">
                  <a:moveTo>
                    <a:pt x="0" y="92445"/>
                  </a:moveTo>
                  <a:lnTo>
                    <a:pt x="24529" y="34740"/>
                  </a:lnTo>
                  <a:lnTo>
                    <a:pt x="73382" y="80857"/>
                  </a:lnTo>
                  <a:lnTo>
                    <a:pt x="97740" y="23146"/>
                  </a:lnTo>
                  <a:lnTo>
                    <a:pt x="122133" y="46302"/>
                  </a:lnTo>
                  <a:lnTo>
                    <a:pt x="146543" y="0"/>
                  </a:lnTo>
                  <a:lnTo>
                    <a:pt x="195411" y="69356"/>
                  </a:lnTo>
                  <a:lnTo>
                    <a:pt x="219734" y="57794"/>
                  </a:lnTo>
                  <a:lnTo>
                    <a:pt x="244161" y="80952"/>
                  </a:lnTo>
                  <a:lnTo>
                    <a:pt x="268621" y="11652"/>
                  </a:lnTo>
                  <a:lnTo>
                    <a:pt x="293020" y="44"/>
                  </a:lnTo>
                  <a:lnTo>
                    <a:pt x="308863" y="92582"/>
                  </a:lnTo>
                </a:path>
              </a:pathLst>
            </a:custGeom>
            <a:noFill/>
            <a:ln w="19050">
              <a:solidFill>
                <a:srgbClr val="1E35A1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it-IT" sz="1800" b="0" u="none" strike="noStrik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99" name="Google Shape;59;p15"/>
            <p:cNvSpPr/>
            <p:nvPr/>
          </p:nvSpPr>
          <p:spPr>
            <a:xfrm>
              <a:off x="-959760" y="3875760"/>
              <a:ext cx="98280" cy="9828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00" name="Google Shape;60;p15"/>
            <p:cNvSpPr/>
            <p:nvPr/>
          </p:nvSpPr>
          <p:spPr>
            <a:xfrm>
              <a:off x="-107280" y="4682160"/>
              <a:ext cx="98280" cy="9828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01" name="Google Shape;61;p15"/>
            <p:cNvSpPr/>
            <p:nvPr/>
          </p:nvSpPr>
          <p:spPr>
            <a:xfrm>
              <a:off x="745560" y="5488560"/>
              <a:ext cx="98280" cy="9828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02" name="Google Shape;62;p15"/>
            <p:cNvSpPr/>
            <p:nvPr/>
          </p:nvSpPr>
          <p:spPr>
            <a:xfrm>
              <a:off x="1598040" y="3472560"/>
              <a:ext cx="98280" cy="9828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03" name="Google Shape;63;p15"/>
            <p:cNvSpPr/>
            <p:nvPr/>
          </p:nvSpPr>
          <p:spPr>
            <a:xfrm>
              <a:off x="2450880" y="4278960"/>
              <a:ext cx="98280" cy="9828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04" name="Google Shape;64;p15"/>
            <p:cNvSpPr/>
            <p:nvPr/>
          </p:nvSpPr>
          <p:spPr>
            <a:xfrm>
              <a:off x="3303360" y="2665080"/>
              <a:ext cx="98280" cy="9828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05" name="Google Shape;65;p15"/>
            <p:cNvSpPr/>
            <p:nvPr/>
          </p:nvSpPr>
          <p:spPr>
            <a:xfrm>
              <a:off x="4156200" y="3875760"/>
              <a:ext cx="98280" cy="9828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06" name="Google Shape;66;p15"/>
            <p:cNvSpPr/>
            <p:nvPr/>
          </p:nvSpPr>
          <p:spPr>
            <a:xfrm>
              <a:off x="5008680" y="5085360"/>
              <a:ext cx="98280" cy="9828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07" name="Google Shape;67;p15"/>
            <p:cNvSpPr/>
            <p:nvPr/>
          </p:nvSpPr>
          <p:spPr>
            <a:xfrm>
              <a:off x="5861520" y="4686840"/>
              <a:ext cx="98280" cy="9828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08" name="Google Shape;68;p15"/>
            <p:cNvSpPr/>
            <p:nvPr/>
          </p:nvSpPr>
          <p:spPr>
            <a:xfrm>
              <a:off x="6714360" y="5488560"/>
              <a:ext cx="98280" cy="9828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09" name="Google Shape;69;p15"/>
            <p:cNvSpPr/>
            <p:nvPr/>
          </p:nvSpPr>
          <p:spPr>
            <a:xfrm>
              <a:off x="7566840" y="3069360"/>
              <a:ext cx="98280" cy="9828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10" name="Google Shape;70;p15"/>
            <p:cNvSpPr/>
            <p:nvPr/>
          </p:nvSpPr>
          <p:spPr>
            <a:xfrm>
              <a:off x="8427600" y="2664720"/>
              <a:ext cx="98280" cy="9828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</p:grpSp>
      <p:grpSp>
        <p:nvGrpSpPr>
          <p:cNvPr id="111" name="Google Shape;71;p15"/>
          <p:cNvGrpSpPr/>
          <p:nvPr/>
        </p:nvGrpSpPr>
        <p:grpSpPr>
          <a:xfrm>
            <a:off x="-822960" y="2664720"/>
            <a:ext cx="10788480" cy="2517480"/>
            <a:chOff x="-822960" y="2664720"/>
            <a:chExt cx="10788480" cy="2517480"/>
          </a:xfrm>
        </p:grpSpPr>
        <p:sp>
          <p:nvSpPr>
            <p:cNvPr id="112" name="Google Shape;72;p15"/>
            <p:cNvSpPr/>
            <p:nvPr/>
          </p:nvSpPr>
          <p:spPr>
            <a:xfrm>
              <a:off x="-822960" y="2714040"/>
              <a:ext cx="10788480" cy="2428920"/>
            </a:xfrm>
            <a:custGeom>
              <a:avLst/>
              <a:gdLst>
                <a:gd name="textAreaLeft" fmla="*/ 0 w 10788480"/>
                <a:gd name="textAreaRight" fmla="*/ 10789920 w 10788480"/>
                <a:gd name="textAreaTop" fmla="*/ 0 h 2428920"/>
                <a:gd name="textAreaBottom" fmla="*/ 2430360 h 2428920"/>
              </a:gdLst>
              <a:ahLst/>
              <a:cxnLst/>
              <a:rect l="textAreaLeft" t="textAreaTop" r="textAreaRight" b="textAreaBottom"/>
              <a:pathLst>
                <a:path w="214429" h="48295">
                  <a:moveTo>
                    <a:pt x="0" y="48101"/>
                  </a:moveTo>
                  <a:lnTo>
                    <a:pt x="17026" y="32099"/>
                  </a:lnTo>
                  <a:lnTo>
                    <a:pt x="33957" y="40100"/>
                  </a:lnTo>
                  <a:lnTo>
                    <a:pt x="50912" y="8072"/>
                  </a:lnTo>
                  <a:lnTo>
                    <a:pt x="67890" y="48077"/>
                  </a:lnTo>
                  <a:lnTo>
                    <a:pt x="84797" y="24003"/>
                  </a:lnTo>
                  <a:lnTo>
                    <a:pt x="101751" y="32099"/>
                  </a:lnTo>
                  <a:lnTo>
                    <a:pt x="118658" y="24122"/>
                  </a:lnTo>
                  <a:lnTo>
                    <a:pt x="135613" y="8025"/>
                  </a:lnTo>
                  <a:lnTo>
                    <a:pt x="152591" y="0"/>
                  </a:lnTo>
                  <a:lnTo>
                    <a:pt x="169522" y="24098"/>
                  </a:lnTo>
                  <a:lnTo>
                    <a:pt x="186500" y="32194"/>
                  </a:lnTo>
                  <a:lnTo>
                    <a:pt x="203611" y="16042"/>
                  </a:lnTo>
                  <a:lnTo>
                    <a:pt x="214429" y="48295"/>
                  </a:lnTo>
                </a:path>
              </a:pathLst>
            </a:custGeom>
            <a:noFill/>
            <a:ln w="19050">
              <a:solidFill>
                <a:srgbClr val="00D4F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it-IT" sz="1800" b="0" u="none" strike="noStrik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113" name="Google Shape;73;p15"/>
            <p:cNvSpPr/>
            <p:nvPr/>
          </p:nvSpPr>
          <p:spPr>
            <a:xfrm>
              <a:off x="9362880" y="3476160"/>
              <a:ext cx="98280" cy="98280"/>
            </a:xfrm>
            <a:prstGeom prst="ellipse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14" name="Google Shape;74;p15"/>
            <p:cNvSpPr/>
            <p:nvPr/>
          </p:nvSpPr>
          <p:spPr>
            <a:xfrm>
              <a:off x="8510040" y="4277520"/>
              <a:ext cx="98280" cy="98280"/>
            </a:xfrm>
            <a:prstGeom prst="ellipse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15" name="Google Shape;75;p15"/>
            <p:cNvSpPr/>
            <p:nvPr/>
          </p:nvSpPr>
          <p:spPr>
            <a:xfrm>
              <a:off x="7657560" y="3874320"/>
              <a:ext cx="98280" cy="98280"/>
            </a:xfrm>
            <a:prstGeom prst="ellipse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16" name="Google Shape;76;p15"/>
            <p:cNvSpPr/>
            <p:nvPr/>
          </p:nvSpPr>
          <p:spPr>
            <a:xfrm>
              <a:off x="6804720" y="2664720"/>
              <a:ext cx="98280" cy="98280"/>
            </a:xfrm>
            <a:prstGeom prst="ellipse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17" name="Google Shape;77;p15"/>
            <p:cNvSpPr/>
            <p:nvPr/>
          </p:nvSpPr>
          <p:spPr>
            <a:xfrm>
              <a:off x="5952240" y="3067920"/>
              <a:ext cx="98280" cy="98280"/>
            </a:xfrm>
            <a:prstGeom prst="ellipse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18" name="Google Shape;78;p15"/>
            <p:cNvSpPr/>
            <p:nvPr/>
          </p:nvSpPr>
          <p:spPr>
            <a:xfrm>
              <a:off x="5099400" y="3879000"/>
              <a:ext cx="98280" cy="98280"/>
            </a:xfrm>
            <a:prstGeom prst="ellipse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19" name="Google Shape;79;p15"/>
            <p:cNvSpPr/>
            <p:nvPr/>
          </p:nvSpPr>
          <p:spPr>
            <a:xfrm>
              <a:off x="4246920" y="4277520"/>
              <a:ext cx="98280" cy="98280"/>
            </a:xfrm>
            <a:prstGeom prst="ellipse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20" name="Google Shape;80;p15"/>
            <p:cNvSpPr/>
            <p:nvPr/>
          </p:nvSpPr>
          <p:spPr>
            <a:xfrm>
              <a:off x="3394080" y="3874320"/>
              <a:ext cx="98280" cy="98280"/>
            </a:xfrm>
            <a:prstGeom prst="ellipse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21" name="Google Shape;81;p15"/>
            <p:cNvSpPr/>
            <p:nvPr/>
          </p:nvSpPr>
          <p:spPr>
            <a:xfrm>
              <a:off x="2541600" y="5083920"/>
              <a:ext cx="98280" cy="98280"/>
            </a:xfrm>
            <a:prstGeom prst="ellipse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22" name="Google Shape;82;p15"/>
            <p:cNvSpPr/>
            <p:nvPr/>
          </p:nvSpPr>
          <p:spPr>
            <a:xfrm>
              <a:off x="1688760" y="3067920"/>
              <a:ext cx="98280" cy="98280"/>
            </a:xfrm>
            <a:prstGeom prst="ellipse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23" name="Google Shape;83;p15"/>
            <p:cNvSpPr/>
            <p:nvPr/>
          </p:nvSpPr>
          <p:spPr>
            <a:xfrm>
              <a:off x="836280" y="4680720"/>
              <a:ext cx="98280" cy="98280"/>
            </a:xfrm>
            <a:prstGeom prst="ellipse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24" name="Google Shape;84;p15"/>
            <p:cNvSpPr/>
            <p:nvPr/>
          </p:nvSpPr>
          <p:spPr>
            <a:xfrm>
              <a:off x="-16560" y="4277520"/>
              <a:ext cx="98280" cy="98280"/>
            </a:xfrm>
            <a:prstGeom prst="ellipse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</p:grpSp>
      <p:sp>
        <p:nvSpPr>
          <p:cNvPr id="125" name="Rettangolo 124"/>
          <p:cNvSpPr/>
          <p:nvPr/>
        </p:nvSpPr>
        <p:spPr>
          <a:xfrm>
            <a:off x="7476120" y="4326120"/>
            <a:ext cx="1258920" cy="642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it-IT" sz="1000" b="1" u="none" strike="noStrike" dirty="0">
                <a:solidFill>
                  <a:srgbClr val="000000"/>
                </a:solidFill>
                <a:uFillTx/>
                <a:latin typeface="Arial"/>
              </a:rPr>
              <a:t>Cerato Davide</a:t>
            </a:r>
          </a:p>
          <a:p>
            <a:pPr>
              <a:lnSpc>
                <a:spcPct val="100000"/>
              </a:lnSpc>
            </a:pPr>
            <a:r>
              <a:rPr lang="it-IT" sz="1000" b="1" u="none" strike="noStrike" dirty="0" err="1">
                <a:solidFill>
                  <a:srgbClr val="000000"/>
                </a:solidFill>
                <a:uFillTx/>
                <a:latin typeface="Arial"/>
              </a:rPr>
              <a:t>Giusteschi</a:t>
            </a:r>
            <a:r>
              <a:rPr lang="it-IT" sz="1000" b="1" u="none" strike="noStrike" dirty="0">
                <a:solidFill>
                  <a:srgbClr val="000000"/>
                </a:solidFill>
                <a:uFillTx/>
                <a:latin typeface="Arial"/>
              </a:rPr>
              <a:t> Giulio, Gnocchi Vutha, </a:t>
            </a:r>
            <a:endParaRPr lang="it-IT" sz="1000" b="0" u="none" strike="noStrike" dirty="0">
              <a:solidFill>
                <a:srgbClr val="000000"/>
              </a:solidFill>
              <a:uFillTx/>
              <a:latin typeface="Arial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Modello 3D 2" descr="Aereo">
                <a:extLst>
                  <a:ext uri="{FF2B5EF4-FFF2-40B4-BE49-F238E27FC236}">
                    <a16:creationId xmlns:a16="http://schemas.microsoft.com/office/drawing/2014/main" id="{9FEB5A6E-CFFD-1C2F-BD85-C1B98D5D949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43503791"/>
                  </p:ext>
                </p:extLst>
              </p:nvPr>
            </p:nvGraphicFramePr>
            <p:xfrm>
              <a:off x="9578220" y="-318685"/>
              <a:ext cx="3188525" cy="1094569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188525" cy="1094569"/>
                    </a:xfrm>
                    <a:prstGeom prst="rect">
                      <a:avLst/>
                    </a:prstGeom>
                  </am3d:spPr>
                  <am3d:camera>
                    <am3d:pos x="0" y="0" z="6377189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74022" d="1000000"/>
                    <am3d:preTrans dx="0" dy="-5522222" dz="-54636"/>
                    <am3d:scale>
                      <am3d:sx n="1000000" d="1000000"/>
                      <am3d:sy n="1000000" d="1000000"/>
                      <am3d:sz n="1000000" d="1000000"/>
                    </am3d:scale>
                    <am3d:rot ax="10162346" ay="-1777027" az="-10482092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86369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Modello 3D 2" descr="Aereo">
                <a:extLst>
                  <a:ext uri="{FF2B5EF4-FFF2-40B4-BE49-F238E27FC236}">
                    <a16:creationId xmlns:a16="http://schemas.microsoft.com/office/drawing/2014/main" id="{9FEB5A6E-CFFD-1C2F-BD85-C1B98D5D949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578220" y="-318685"/>
                <a:ext cx="3188525" cy="10945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Modello 3D 3" descr="Treno a vapore">
                <a:extLst>
                  <a:ext uri="{FF2B5EF4-FFF2-40B4-BE49-F238E27FC236}">
                    <a16:creationId xmlns:a16="http://schemas.microsoft.com/office/drawing/2014/main" id="{FEDDB1CF-8294-8F8B-88E5-91B1AD3BD7F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62518188"/>
                  </p:ext>
                </p:extLst>
              </p:nvPr>
            </p:nvGraphicFramePr>
            <p:xfrm>
              <a:off x="10458254" y="3297936"/>
              <a:ext cx="2222445" cy="1443639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2222445" cy="1443639"/>
                    </a:xfrm>
                    <a:prstGeom prst="rect">
                      <a:avLst/>
                    </a:prstGeom>
                  </am3d:spPr>
                  <am3d:camera>
                    <am3d:pos x="0" y="0" z="5580532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89142" d="1000000"/>
                    <am3d:preTrans dx="0" dy="-10011364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1791704" ay="4509730" az="1741787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264034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Modello 3D 3" descr="Treno a vapore">
                <a:extLst>
                  <a:ext uri="{FF2B5EF4-FFF2-40B4-BE49-F238E27FC236}">
                    <a16:creationId xmlns:a16="http://schemas.microsoft.com/office/drawing/2014/main" id="{FEDDB1CF-8294-8F8B-88E5-91B1AD3BD7F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458254" y="3297936"/>
                <a:ext cx="2222445" cy="144363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188826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7BC3F2D-7B96-BA6E-9AD0-5EC928D531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6222" y="296639"/>
            <a:ext cx="4728755" cy="857880"/>
          </a:xfrm>
        </p:spPr>
        <p:txBody>
          <a:bodyPr/>
          <a:lstStyle/>
          <a:p>
            <a:r>
              <a:rPr lang="it-IT" dirty="0"/>
              <a:t>Fonti e link </a:t>
            </a:r>
            <a:r>
              <a:rPr lang="it-IT" dirty="0" err="1"/>
              <a:t>github</a:t>
            </a:r>
            <a:endParaRPr lang="it-IT" dirty="0"/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280EA9CC-3A2F-F4C8-E458-F34DAC2FD157}"/>
              </a:ext>
            </a:extLst>
          </p:cNvPr>
          <p:cNvSpPr/>
          <p:nvPr/>
        </p:nvSpPr>
        <p:spPr>
          <a:xfrm>
            <a:off x="-10050" y="-3180"/>
            <a:ext cx="577550" cy="5146679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endParaRPr lang="it-IT" sz="1800" b="1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121858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Modello 3D 2" descr="Aereo">
                <a:extLst>
                  <a:ext uri="{FF2B5EF4-FFF2-40B4-BE49-F238E27FC236}">
                    <a16:creationId xmlns:a16="http://schemas.microsoft.com/office/drawing/2014/main" id="{5AE48D2D-B19B-87B0-9EB7-FA7C460C348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90775504"/>
                  </p:ext>
                </p:extLst>
              </p:nvPr>
            </p:nvGraphicFramePr>
            <p:xfrm>
              <a:off x="6307374" y="-256085"/>
              <a:ext cx="3264671" cy="2065404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264671" cy="2065404"/>
                    </a:xfrm>
                    <a:prstGeom prst="rect">
                      <a:avLst/>
                    </a:prstGeom>
                  </am3d:spPr>
                  <am3d:camera>
                    <am3d:pos x="0" y="0" z="6377189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74022" d="1000000"/>
                    <am3d:preTrans dx="0" dy="-5522222" dz="-54636"/>
                    <am3d:scale>
                      <am3d:sx n="1000000" d="1000000"/>
                      <am3d:sy n="1000000" d="1000000"/>
                      <am3d:sz n="1000000" d="1000000"/>
                    </am3d:scale>
                    <am3d:rot ax="-3848170" ay="-1984615" az="2903175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86369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Modello 3D 2" descr="Aereo">
                <a:extLst>
                  <a:ext uri="{FF2B5EF4-FFF2-40B4-BE49-F238E27FC236}">
                    <a16:creationId xmlns:a16="http://schemas.microsoft.com/office/drawing/2014/main" id="{5AE48D2D-B19B-87B0-9EB7-FA7C460C348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307374" y="-256085"/>
                <a:ext cx="3264671" cy="2065404"/>
              </a:xfrm>
              <a:prstGeom prst="rect">
                <a:avLst/>
              </a:prstGeom>
            </p:spPr>
          </p:pic>
        </mc:Fallback>
      </mc:AlternateContent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471060" y="2183854"/>
            <a:ext cx="8201880" cy="47988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 algn="ctr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pos="0" algn="l"/>
              </a:tabLst>
            </a:pPr>
            <a:r>
              <a:rPr lang="en" sz="2200" b="1" i="1" u="none" strike="noStrike" dirty="0">
                <a:solidFill>
                  <a:srgbClr val="000000"/>
                </a:solidFill>
                <a:uFillTx/>
                <a:latin typeface="Fira Sans Extra Condensed Medium"/>
                <a:ea typeface="Fira Sans Extra Condensed Medium"/>
              </a:rPr>
              <a:t>“Le radici sono importanti, nella vita di un uomo, ma noi uomini abbiamo le gambe, non le radici, e le gambe sono fatte per andare altrove.”</a:t>
            </a:r>
            <a:br>
              <a:rPr sz="2400" dirty="0"/>
            </a:br>
            <a:r>
              <a:rPr lang="en" sz="1500" b="1" u="none" strike="noStrike" dirty="0">
                <a:solidFill>
                  <a:srgbClr val="000000"/>
                </a:solidFill>
                <a:uFillTx/>
                <a:latin typeface="Fira Sans Extra Condensed Medium"/>
                <a:ea typeface="Fira Sans Extra Condensed Medium"/>
              </a:rPr>
              <a:t>(Un po' per amore, un po' per rabbia, Feltrinelli 2008, Pino Cacucci) </a:t>
            </a:r>
            <a:endParaRPr lang="it-IT" sz="1500" b="0" u="none" strike="noStrike" dirty="0">
              <a:solidFill>
                <a:srgbClr val="000000"/>
              </a:solidFill>
              <a:uFillTx/>
              <a:latin typeface="Arial"/>
            </a:endParaRPr>
          </a:p>
        </p:txBody>
      </p:sp>
      <p:cxnSp>
        <p:nvCxnSpPr>
          <p:cNvPr id="127" name="Google Shape;121;p16"/>
          <p:cNvCxnSpPr/>
          <p:nvPr/>
        </p:nvCxnSpPr>
        <p:spPr>
          <a:xfrm>
            <a:off x="1157760" y="3151675"/>
            <a:ext cx="6417000" cy="1440"/>
          </a:xfrm>
          <a:prstGeom prst="straightConnector1">
            <a:avLst/>
          </a:prstGeom>
          <a:ln w="9525">
            <a:solidFill>
              <a:srgbClr val="434343"/>
            </a:solidFill>
            <a:round/>
          </a:ln>
        </p:spPr>
      </p:cxnSp>
      <p:sp>
        <p:nvSpPr>
          <p:cNvPr id="128" name="Rettangolo 127"/>
          <p:cNvSpPr/>
          <p:nvPr/>
        </p:nvSpPr>
        <p:spPr>
          <a:xfrm>
            <a:off x="-4442588" y="2571750"/>
            <a:ext cx="3779280" cy="1649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it-IT" sz="1000" b="0" u="none" strike="noStrike" dirty="0">
                <a:solidFill>
                  <a:srgbClr val="000000"/>
                </a:solidFill>
                <a:uFillTx/>
                <a:latin typeface="Arial"/>
              </a:rPr>
              <a:t>La storia del turismo inizia nell'antichità con la Grecia come meta culturale e il turismo religioso cristiano.</a:t>
            </a:r>
          </a:p>
          <a:p>
            <a:pPr>
              <a:lnSpc>
                <a:spcPct val="100000"/>
              </a:lnSpc>
            </a:pPr>
            <a:endParaRPr lang="it-IT" sz="1000" b="0" u="none" strike="noStrike" dirty="0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it-IT" sz="1000" b="0" u="none" strike="noStrike" dirty="0">
                <a:solidFill>
                  <a:srgbClr val="000000"/>
                </a:solidFill>
                <a:uFillTx/>
                <a:latin typeface="Arial"/>
              </a:rPr>
              <a:t>Nel Rinascimento, l'interesse si sposta verso le città d'arte, ma i viaggi restano riservati agli aristocratici. </a:t>
            </a:r>
          </a:p>
          <a:p>
            <a:pPr>
              <a:lnSpc>
                <a:spcPct val="100000"/>
              </a:lnSpc>
            </a:pPr>
            <a:endParaRPr lang="it-IT" sz="1000" b="0" u="none" strike="noStrike" dirty="0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it-IT" sz="1000" b="0" u="none" strike="noStrike" dirty="0">
                <a:solidFill>
                  <a:srgbClr val="000000"/>
                </a:solidFill>
                <a:uFillTx/>
                <a:latin typeface="Arial"/>
              </a:rPr>
              <a:t>L'Ottocento rivoluziona il turismo grazie ai trasporti ferroviari, rendendolo accessibile anche alla classe media. </a:t>
            </a:r>
          </a:p>
          <a:p>
            <a:pPr>
              <a:lnSpc>
                <a:spcPct val="100000"/>
              </a:lnSpc>
            </a:pPr>
            <a:r>
              <a:rPr lang="it-IT" sz="1000" b="0" u="none" strike="noStrike" dirty="0">
                <a:solidFill>
                  <a:srgbClr val="000000"/>
                </a:solidFill>
                <a:uFillTx/>
                <a:latin typeface="Arial"/>
              </a:rPr>
              <a:t>Nel 1841, Thomas Cook organizza il primo tour collettivo in treno, introducendo il concetto di pacchetto "</a:t>
            </a:r>
            <a:r>
              <a:rPr lang="it-IT" sz="1000" b="0" u="none" strike="noStrike" dirty="0" err="1">
                <a:solidFill>
                  <a:srgbClr val="000000"/>
                </a:solidFill>
                <a:uFillTx/>
                <a:latin typeface="Arial"/>
              </a:rPr>
              <a:t>all</a:t>
            </a:r>
            <a:r>
              <a:rPr lang="it-IT" sz="1000" b="0" u="none" strike="noStrike" dirty="0">
                <a:solidFill>
                  <a:srgbClr val="000000"/>
                </a:solidFill>
                <a:uFillTx/>
                <a:latin typeface="Arial"/>
              </a:rPr>
              <a:t> inclusive" e democratizzando i viaggi.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Modello 3D 1" descr="Barca a remi">
                <a:extLst>
                  <a:ext uri="{FF2B5EF4-FFF2-40B4-BE49-F238E27FC236}">
                    <a16:creationId xmlns:a16="http://schemas.microsoft.com/office/drawing/2014/main" id="{72A11517-782E-2E58-ED26-5A70AB26463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55236160"/>
                  </p:ext>
                </p:extLst>
              </p:nvPr>
            </p:nvGraphicFramePr>
            <p:xfrm>
              <a:off x="873043" y="4034800"/>
              <a:ext cx="1559420" cy="665606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559420" cy="665606"/>
                    </a:xfrm>
                    <a:prstGeom prst="rect">
                      <a:avLst/>
                    </a:prstGeom>
                  </am3d:spPr>
                  <am3d:camera>
                    <am3d:pos x="0" y="0" z="6736780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750578" d="1000000"/>
                    <am3d:preTrans dx="0" dy="-5157511" dz="-655980"/>
                    <am3d:scale>
                      <am3d:sx n="1000000" d="1000000"/>
                      <am3d:sy n="1000000" d="1000000"/>
                      <am3d:sz n="1000000" d="1000000"/>
                    </am3d:scale>
                    <am3d:rot ax="1331833" ay="3079958" az="1060283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237716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Modello 3D 1" descr="Barca a remi">
                <a:extLst>
                  <a:ext uri="{FF2B5EF4-FFF2-40B4-BE49-F238E27FC236}">
                    <a16:creationId xmlns:a16="http://schemas.microsoft.com/office/drawing/2014/main" id="{72A11517-782E-2E58-ED26-5A70AB26463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73043" y="4034800"/>
                <a:ext cx="1559420" cy="6656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Modello 3D 4" descr="Treno a vapore">
                <a:extLst>
                  <a:ext uri="{FF2B5EF4-FFF2-40B4-BE49-F238E27FC236}">
                    <a16:creationId xmlns:a16="http://schemas.microsoft.com/office/drawing/2014/main" id="{A82CF96B-7156-0F19-37F4-2A1CF12E72D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08637534"/>
                  </p:ext>
                </p:extLst>
              </p:nvPr>
            </p:nvGraphicFramePr>
            <p:xfrm>
              <a:off x="5971762" y="3248506"/>
              <a:ext cx="2017558" cy="1667242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2017558" cy="1667242"/>
                    </a:xfrm>
                    <a:prstGeom prst="rect">
                      <a:avLst/>
                    </a:prstGeom>
                  </am3d:spPr>
                  <am3d:camera>
                    <am3d:pos x="0" y="0" z="5580532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89142" d="1000000"/>
                    <am3d:preTrans dx="0" dy="-10011364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2254875" ay="-3318371" az="-1939440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264034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Modello 3D 4" descr="Treno a vapore">
                <a:extLst>
                  <a:ext uri="{FF2B5EF4-FFF2-40B4-BE49-F238E27FC236}">
                    <a16:creationId xmlns:a16="http://schemas.microsoft.com/office/drawing/2014/main" id="{A82CF96B-7156-0F19-37F4-2A1CF12E72D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971762" y="3248506"/>
                <a:ext cx="2017558" cy="1667242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540000" y="779400"/>
            <a:ext cx="8201880" cy="47988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 algn="ctr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pos="0" algn="l"/>
              </a:tabLst>
            </a:pPr>
            <a:r>
              <a:rPr lang="en" sz="2200" b="1" i="1" u="none" strike="noStrike" dirty="0">
                <a:solidFill>
                  <a:srgbClr val="000000"/>
                </a:solidFill>
                <a:uFillTx/>
                <a:latin typeface="Fira Sans Extra Condensed Medium"/>
                <a:ea typeface="Fira Sans Extra Condensed Medium"/>
              </a:rPr>
              <a:t>“Le radici sono importanti, nella vita di un uomo, ma noi uomini abbiamo le gambe, non le radici, e le gambe sono fatte per andare altrove.”</a:t>
            </a:r>
            <a:br>
              <a:rPr sz="2400" dirty="0"/>
            </a:br>
            <a:r>
              <a:rPr lang="en" sz="1500" b="1" u="none" strike="noStrike" dirty="0">
                <a:solidFill>
                  <a:srgbClr val="000000"/>
                </a:solidFill>
                <a:uFillTx/>
                <a:latin typeface="Fira Sans Extra Condensed Medium"/>
                <a:ea typeface="Fira Sans Extra Condensed Medium"/>
              </a:rPr>
              <a:t>(Un po' per amore, un po' per rabbia, Feltrinelli 2008, Pino Cacucci) </a:t>
            </a:r>
            <a:endParaRPr lang="it-IT" sz="1500" b="0" u="none" strike="noStrike" dirty="0">
              <a:solidFill>
                <a:srgbClr val="000000"/>
              </a:solidFill>
              <a:uFillTx/>
              <a:latin typeface="Arial"/>
            </a:endParaRPr>
          </a:p>
        </p:txBody>
      </p:sp>
      <p:cxnSp>
        <p:nvCxnSpPr>
          <p:cNvPr id="127" name="Google Shape;121;p16"/>
          <p:cNvCxnSpPr/>
          <p:nvPr/>
        </p:nvCxnSpPr>
        <p:spPr>
          <a:xfrm>
            <a:off x="1299189" y="1742690"/>
            <a:ext cx="6417000" cy="1440"/>
          </a:xfrm>
          <a:prstGeom prst="straightConnector1">
            <a:avLst/>
          </a:prstGeom>
          <a:ln w="9525">
            <a:solidFill>
              <a:srgbClr val="434343"/>
            </a:solidFill>
            <a:round/>
          </a:ln>
        </p:spPr>
      </p:cxnSp>
      <p:sp>
        <p:nvSpPr>
          <p:cNvPr id="128" name="Rettangolo 127"/>
          <p:cNvSpPr/>
          <p:nvPr/>
        </p:nvSpPr>
        <p:spPr>
          <a:xfrm>
            <a:off x="360000" y="2669400"/>
            <a:ext cx="3779280" cy="1649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it-IT" sz="1000" b="0" u="none" strike="noStrike">
                <a:solidFill>
                  <a:srgbClr val="000000"/>
                </a:solidFill>
                <a:uFillTx/>
                <a:latin typeface="Arial"/>
              </a:rPr>
              <a:t>La storia del turismo inizia nell'antichità con la Grecia come meta culturale e il turismo religioso cristiano.</a:t>
            </a:r>
          </a:p>
          <a:p>
            <a:pPr>
              <a:lnSpc>
                <a:spcPct val="100000"/>
              </a:lnSpc>
            </a:pPr>
            <a:endParaRPr lang="it-IT" sz="10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it-IT" sz="1000" b="0" u="none" strike="noStrike">
                <a:solidFill>
                  <a:srgbClr val="000000"/>
                </a:solidFill>
                <a:uFillTx/>
                <a:latin typeface="Arial"/>
              </a:rPr>
              <a:t>Nel Rinascimento, l'interesse si sposta verso le città d'arte, ma i viaggi restano riservati agli aristocratici. </a:t>
            </a:r>
          </a:p>
          <a:p>
            <a:pPr>
              <a:lnSpc>
                <a:spcPct val="100000"/>
              </a:lnSpc>
            </a:pPr>
            <a:endParaRPr lang="it-IT" sz="10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it-IT" sz="1000" b="0" u="none" strike="noStrike">
                <a:solidFill>
                  <a:srgbClr val="000000"/>
                </a:solidFill>
                <a:uFillTx/>
                <a:latin typeface="Arial"/>
              </a:rPr>
              <a:t>L'Ottocento rivoluziona il turismo grazie ai trasporti ferroviari, rendendolo accessibile anche alla classe media. </a:t>
            </a:r>
          </a:p>
          <a:p>
            <a:pPr>
              <a:lnSpc>
                <a:spcPct val="100000"/>
              </a:lnSpc>
            </a:pPr>
            <a:r>
              <a:rPr lang="it-IT" sz="1000" b="0" u="none" strike="noStrike">
                <a:solidFill>
                  <a:srgbClr val="000000"/>
                </a:solidFill>
                <a:uFillTx/>
                <a:latin typeface="Arial"/>
              </a:rPr>
              <a:t>Nel 1841, Thomas Cook organizza il primo tour collettivo in treno, introducendo il concetto di pacchetto "all inclusive" e democratizzando i viaggi.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Modello 3D 3" descr="Aereo">
                <a:extLst>
                  <a:ext uri="{FF2B5EF4-FFF2-40B4-BE49-F238E27FC236}">
                    <a16:creationId xmlns:a16="http://schemas.microsoft.com/office/drawing/2014/main" id="{B16DD578-F72B-BD73-6575-D0B2BA95D6B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88096034"/>
                  </p:ext>
                </p:extLst>
              </p:nvPr>
            </p:nvGraphicFramePr>
            <p:xfrm>
              <a:off x="5004722" y="1575719"/>
              <a:ext cx="3150080" cy="1798224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150080" cy="1798224"/>
                    </a:xfrm>
                    <a:prstGeom prst="rect">
                      <a:avLst/>
                    </a:prstGeom>
                  </am3d:spPr>
                  <am3d:camera>
                    <am3d:pos x="0" y="0" z="6377189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74022" d="1000000"/>
                    <am3d:preTrans dx="0" dy="-5522222" dz="-54636"/>
                    <am3d:scale>
                      <am3d:sx n="1000000" d="1000000"/>
                      <am3d:sy n="1000000" d="1000000"/>
                      <am3d:sz n="1000000" d="1000000"/>
                    </am3d:scale>
                    <am3d:rot ax="2904579" ay="-3056572" az="-247094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57845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Modello 3D 3" descr="Aereo">
                <a:extLst>
                  <a:ext uri="{FF2B5EF4-FFF2-40B4-BE49-F238E27FC236}">
                    <a16:creationId xmlns:a16="http://schemas.microsoft.com/office/drawing/2014/main" id="{B16DD578-F72B-BD73-6575-D0B2BA95D6B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004722" y="1575719"/>
                <a:ext cx="3150080" cy="179822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Modello 3D 4" descr="Treno a vapore">
                <a:extLst>
                  <a:ext uri="{FF2B5EF4-FFF2-40B4-BE49-F238E27FC236}">
                    <a16:creationId xmlns:a16="http://schemas.microsoft.com/office/drawing/2014/main" id="{6DE0B11A-7DFC-21F5-0C12-F8106083B25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43970216"/>
                  </p:ext>
                </p:extLst>
              </p:nvPr>
            </p:nvGraphicFramePr>
            <p:xfrm>
              <a:off x="6481293" y="3157801"/>
              <a:ext cx="1861534" cy="1880530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861534" cy="1880530"/>
                    </a:xfrm>
                    <a:prstGeom prst="rect">
                      <a:avLst/>
                    </a:prstGeom>
                  </am3d:spPr>
                  <am3d:camera>
                    <am3d:pos x="0" y="0" z="5580532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89142" d="1000000"/>
                    <am3d:preTrans dx="0" dy="-10011364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1848927" ay="2636008" az="1348934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264033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Modello 3D 4" descr="Treno a vapore">
                <a:extLst>
                  <a:ext uri="{FF2B5EF4-FFF2-40B4-BE49-F238E27FC236}">
                    <a16:creationId xmlns:a16="http://schemas.microsoft.com/office/drawing/2014/main" id="{6DE0B11A-7DFC-21F5-0C12-F8106083B25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481293" y="3157801"/>
                <a:ext cx="1861534" cy="188053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859114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Modello 3D 5" descr="Aereo">
                <a:extLst>
                  <a:ext uri="{FF2B5EF4-FFF2-40B4-BE49-F238E27FC236}">
                    <a16:creationId xmlns:a16="http://schemas.microsoft.com/office/drawing/2014/main" id="{5B7C377D-8A6C-CAA0-3C5E-04EE8235CB6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39280412"/>
                  </p:ext>
                </p:extLst>
              </p:nvPr>
            </p:nvGraphicFramePr>
            <p:xfrm>
              <a:off x="-6535445" y="2147150"/>
              <a:ext cx="6814170" cy="3102541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6814170" cy="3102541"/>
                    </a:xfrm>
                    <a:prstGeom prst="rect">
                      <a:avLst/>
                    </a:prstGeom>
                  </am3d:spPr>
                  <am3d:camera>
                    <am3d:pos x="0" y="0" z="6377189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74022" d="1000000"/>
                    <am3d:preTrans dx="0" dy="-5522222" dz="-54636"/>
                    <am3d:scale>
                      <am3d:sx n="1000000" d="1000000"/>
                      <am3d:sy n="1000000" d="1000000"/>
                      <am3d:sz n="1000000" d="1000000"/>
                    </am3d:scale>
                    <am3d:rot ax="78524" ay="-1113721" az="-24963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100164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Modello 3D 5" descr="Aereo">
                <a:extLst>
                  <a:ext uri="{FF2B5EF4-FFF2-40B4-BE49-F238E27FC236}">
                    <a16:creationId xmlns:a16="http://schemas.microsoft.com/office/drawing/2014/main" id="{5B7C377D-8A6C-CAA0-3C5E-04EE8235CB6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6535445" y="2147150"/>
                <a:ext cx="6814170" cy="3102541"/>
              </a:xfrm>
              <a:prstGeom prst="rect">
                <a:avLst/>
              </a:prstGeom>
            </p:spPr>
          </p:pic>
        </mc:Fallback>
      </mc:AlternateContent>
      <p:sp>
        <p:nvSpPr>
          <p:cNvPr id="130" name="Rettangolo 129"/>
          <p:cNvSpPr/>
          <p:nvPr/>
        </p:nvSpPr>
        <p:spPr>
          <a:xfrm>
            <a:off x="870600" y="1527450"/>
            <a:ext cx="3259440" cy="943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it-IT" sz="1200" b="0" u="none" strike="noStrike" dirty="0">
                <a:solidFill>
                  <a:srgbClr val="000000"/>
                </a:solidFill>
                <a:uFillTx/>
                <a:latin typeface="Arial"/>
              </a:rPr>
              <a:t>Attraverso l'uso di visualizzazioni dei dati, come </a:t>
            </a:r>
            <a:r>
              <a:rPr lang="it-IT" sz="1200" b="0" u="sng" strike="noStrike" dirty="0">
                <a:solidFill>
                  <a:srgbClr val="000000"/>
                </a:solidFill>
                <a:uFillTx/>
                <a:latin typeface="Arial"/>
              </a:rPr>
              <a:t>grafici a linee</a:t>
            </a:r>
            <a:r>
              <a:rPr lang="it-IT" sz="1200" b="0" u="none" strike="noStrike" dirty="0">
                <a:solidFill>
                  <a:srgbClr val="000000"/>
                </a:solidFill>
                <a:uFillTx/>
                <a:latin typeface="Arial"/>
              </a:rPr>
              <a:t>,</a:t>
            </a:r>
            <a:r>
              <a:rPr lang="it-IT" sz="1200" b="0" u="sng" strike="noStrike" dirty="0">
                <a:solidFill>
                  <a:srgbClr val="000000"/>
                </a:solidFill>
                <a:uFillTx/>
                <a:latin typeface="Arial"/>
              </a:rPr>
              <a:t> barre</a:t>
            </a:r>
            <a:r>
              <a:rPr lang="it-IT" sz="1200" b="0" u="none" strike="noStrike" dirty="0">
                <a:solidFill>
                  <a:srgbClr val="000000"/>
                </a:solidFill>
                <a:uFillTx/>
                <a:latin typeface="Arial"/>
              </a:rPr>
              <a:t> e </a:t>
            </a:r>
            <a:r>
              <a:rPr lang="it-IT" sz="1200" b="0" u="sng" strike="noStrike" dirty="0">
                <a:solidFill>
                  <a:srgbClr val="000000"/>
                </a:solidFill>
                <a:uFillTx/>
                <a:latin typeface="Arial"/>
              </a:rPr>
              <a:t>mappe tematiche</a:t>
            </a:r>
            <a:r>
              <a:rPr lang="it-IT" sz="1200" b="0" u="none" strike="noStrike" dirty="0">
                <a:solidFill>
                  <a:srgbClr val="000000"/>
                </a:solidFill>
                <a:uFillTx/>
                <a:latin typeface="Arial"/>
              </a:rPr>
              <a:t>, abbiamo analizzato i principali indicatori turistici, evidenziando variazioni significative e tendenze emergenti.</a:t>
            </a:r>
          </a:p>
        </p:txBody>
      </p:sp>
      <p:pic>
        <p:nvPicPr>
          <p:cNvPr id="131" name="Immagine 130"/>
          <p:cNvPicPr/>
          <p:nvPr/>
        </p:nvPicPr>
        <p:blipFill>
          <a:blip r:embed="rId4"/>
          <a:stretch/>
        </p:blipFill>
        <p:spPr>
          <a:xfrm>
            <a:off x="900000" y="4140000"/>
            <a:ext cx="719640" cy="719640"/>
          </a:xfrm>
          <a:prstGeom prst="rect">
            <a:avLst/>
          </a:prstGeom>
          <a:ln w="0">
            <a:noFill/>
          </a:ln>
        </p:spPr>
      </p:pic>
      <p:pic>
        <p:nvPicPr>
          <p:cNvPr id="132" name="Immagine 131"/>
          <p:cNvPicPr/>
          <p:nvPr/>
        </p:nvPicPr>
        <p:blipFill>
          <a:blip r:embed="rId5"/>
          <a:stretch/>
        </p:blipFill>
        <p:spPr>
          <a:xfrm>
            <a:off x="1980000" y="4447800"/>
            <a:ext cx="1799640" cy="591840"/>
          </a:xfrm>
          <a:prstGeom prst="rect">
            <a:avLst/>
          </a:prstGeom>
          <a:ln w="0">
            <a:noFill/>
          </a:ln>
        </p:spPr>
      </p:pic>
      <p:pic>
        <p:nvPicPr>
          <p:cNvPr id="133" name="Immagine 132"/>
          <p:cNvPicPr/>
          <p:nvPr/>
        </p:nvPicPr>
        <p:blipFill>
          <a:blip r:embed="rId6"/>
          <a:stretch/>
        </p:blipFill>
        <p:spPr>
          <a:xfrm>
            <a:off x="4140000" y="3888360"/>
            <a:ext cx="1799640" cy="971280"/>
          </a:xfrm>
          <a:prstGeom prst="rect">
            <a:avLst/>
          </a:prstGeom>
          <a:ln w="0">
            <a:noFill/>
          </a:ln>
        </p:spPr>
      </p:pic>
      <p:pic>
        <p:nvPicPr>
          <p:cNvPr id="134" name="Immagine 133"/>
          <p:cNvPicPr/>
          <p:nvPr/>
        </p:nvPicPr>
        <p:blipFill>
          <a:blip r:embed="rId7"/>
          <a:stretch/>
        </p:blipFill>
        <p:spPr>
          <a:xfrm>
            <a:off x="6480000" y="3960000"/>
            <a:ext cx="2044080" cy="1149480"/>
          </a:xfrm>
          <a:prstGeom prst="rect">
            <a:avLst/>
          </a:prstGeom>
          <a:ln w="0">
            <a:noFill/>
          </a:ln>
        </p:spPr>
      </p:pic>
      <p:sp>
        <p:nvSpPr>
          <p:cNvPr id="141" name="Figura a mano libera: forma 140"/>
          <p:cNvSpPr/>
          <p:nvPr/>
        </p:nvSpPr>
        <p:spPr>
          <a:xfrm>
            <a:off x="5656020" y="1587975"/>
            <a:ext cx="719640" cy="359640"/>
          </a:xfrm>
          <a:custGeom>
            <a:avLst/>
            <a:gdLst>
              <a:gd name="textAreaLeft" fmla="*/ 133200 w 719640"/>
              <a:gd name="textAreaRight" fmla="*/ 605880 w 719640"/>
              <a:gd name="textAreaTop" fmla="*/ 106560 h 359640"/>
              <a:gd name="textAreaBottom" fmla="*/ 253440 h 359640"/>
            </a:gdLst>
            <a:ahLst/>
            <a:cxnLst/>
            <a:rect l="textAreaLeft" t="textAreaTop" r="textAreaRight" b="textAreaBottom"/>
            <a:pathLst>
              <a:path w="21600" h="21800">
                <a:moveTo>
                  <a:pt x="13200" y="0"/>
                </a:moveTo>
                <a:lnTo>
                  <a:pt x="21600" y="10800"/>
                </a:lnTo>
                <a:lnTo>
                  <a:pt x="13200" y="21800"/>
                </a:lnTo>
                <a:lnTo>
                  <a:pt x="13200" y="15200"/>
                </a:lnTo>
                <a:lnTo>
                  <a:pt x="4000" y="15200"/>
                </a:lnTo>
                <a:lnTo>
                  <a:pt x="4000" y="6400"/>
                </a:lnTo>
                <a:lnTo>
                  <a:pt x="13200" y="6400"/>
                </a:lnTo>
                <a:lnTo>
                  <a:pt x="13200" y="0"/>
                </a:lnTo>
                <a:moveTo>
                  <a:pt x="0" y="6400"/>
                </a:moveTo>
                <a:lnTo>
                  <a:pt x="0" y="15200"/>
                </a:lnTo>
                <a:lnTo>
                  <a:pt x="1000" y="15200"/>
                </a:lnTo>
                <a:lnTo>
                  <a:pt x="1000" y="6400"/>
                </a:lnTo>
                <a:lnTo>
                  <a:pt x="0" y="6400"/>
                </a:lnTo>
                <a:moveTo>
                  <a:pt x="2000" y="6400"/>
                </a:moveTo>
                <a:lnTo>
                  <a:pt x="2000" y="15200"/>
                </a:lnTo>
                <a:lnTo>
                  <a:pt x="3000" y="15200"/>
                </a:lnTo>
                <a:lnTo>
                  <a:pt x="3000" y="6400"/>
                </a:lnTo>
                <a:lnTo>
                  <a:pt x="2000" y="6400"/>
                </a:lnTo>
                <a:close/>
              </a:path>
            </a:pathLst>
          </a:custGeom>
          <a:solidFill>
            <a:srgbClr val="FF0000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endParaRPr lang="it-IT" sz="1800" b="1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42" name="Figura a mano libera: forma 141"/>
          <p:cNvSpPr/>
          <p:nvPr/>
        </p:nvSpPr>
        <p:spPr>
          <a:xfrm>
            <a:off x="4891570" y="1277790"/>
            <a:ext cx="719640" cy="359640"/>
          </a:xfrm>
          <a:custGeom>
            <a:avLst/>
            <a:gdLst>
              <a:gd name="textAreaLeft" fmla="*/ 133200 w 719640"/>
              <a:gd name="textAreaRight" fmla="*/ 605880 w 719640"/>
              <a:gd name="textAreaTop" fmla="*/ 106560 h 359640"/>
              <a:gd name="textAreaBottom" fmla="*/ 253440 h 359640"/>
            </a:gdLst>
            <a:ahLst/>
            <a:cxnLst/>
            <a:rect l="textAreaLeft" t="textAreaTop" r="textAreaRight" b="textAreaBottom"/>
            <a:pathLst>
              <a:path w="21600" h="21800">
                <a:moveTo>
                  <a:pt x="13200" y="0"/>
                </a:moveTo>
                <a:lnTo>
                  <a:pt x="21600" y="10800"/>
                </a:lnTo>
                <a:lnTo>
                  <a:pt x="13200" y="21800"/>
                </a:lnTo>
                <a:lnTo>
                  <a:pt x="13200" y="15200"/>
                </a:lnTo>
                <a:lnTo>
                  <a:pt x="4000" y="15200"/>
                </a:lnTo>
                <a:lnTo>
                  <a:pt x="4000" y="6400"/>
                </a:lnTo>
                <a:lnTo>
                  <a:pt x="13200" y="6400"/>
                </a:lnTo>
                <a:lnTo>
                  <a:pt x="13200" y="0"/>
                </a:lnTo>
                <a:moveTo>
                  <a:pt x="0" y="6400"/>
                </a:moveTo>
                <a:lnTo>
                  <a:pt x="0" y="15200"/>
                </a:lnTo>
                <a:lnTo>
                  <a:pt x="1000" y="15200"/>
                </a:lnTo>
                <a:lnTo>
                  <a:pt x="1000" y="6400"/>
                </a:lnTo>
                <a:lnTo>
                  <a:pt x="0" y="6400"/>
                </a:lnTo>
                <a:moveTo>
                  <a:pt x="2000" y="6400"/>
                </a:moveTo>
                <a:lnTo>
                  <a:pt x="2000" y="15200"/>
                </a:lnTo>
                <a:lnTo>
                  <a:pt x="3000" y="15200"/>
                </a:lnTo>
                <a:lnTo>
                  <a:pt x="3000" y="6400"/>
                </a:lnTo>
                <a:lnTo>
                  <a:pt x="2000" y="6400"/>
                </a:lnTo>
                <a:close/>
              </a:path>
            </a:pathLst>
          </a:custGeom>
          <a:solidFill>
            <a:srgbClr val="FF0000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endParaRPr lang="it-IT" sz="1800" b="1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A4C3F017-BFC8-D0A7-A190-028492320732}"/>
              </a:ext>
            </a:extLst>
          </p:cNvPr>
          <p:cNvSpPr/>
          <p:nvPr/>
        </p:nvSpPr>
        <p:spPr>
          <a:xfrm>
            <a:off x="-10050" y="-3180"/>
            <a:ext cx="577550" cy="5146679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endParaRPr lang="it-IT" sz="1800" b="1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49378251-ECF8-25F0-647F-318B90ED90BC}"/>
              </a:ext>
            </a:extLst>
          </p:cNvPr>
          <p:cNvSpPr/>
          <p:nvPr/>
        </p:nvSpPr>
        <p:spPr>
          <a:xfrm>
            <a:off x="6111340" y="1337755"/>
            <a:ext cx="2018145" cy="2413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ARRIVI</a:t>
            </a:r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815E6A43-672B-19C1-C4E8-C808F6E0E69C}"/>
              </a:ext>
            </a:extLst>
          </p:cNvPr>
          <p:cNvSpPr/>
          <p:nvPr/>
        </p:nvSpPr>
        <p:spPr>
          <a:xfrm>
            <a:off x="6641925" y="1657940"/>
            <a:ext cx="2018145" cy="2413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STAGIONALITA</a:t>
            </a:r>
          </a:p>
        </p:txBody>
      </p:sp>
      <p:sp>
        <p:nvSpPr>
          <p:cNvPr id="12" name="Rettangolo con angoli arrotondati 11">
            <a:extLst>
              <a:ext uri="{FF2B5EF4-FFF2-40B4-BE49-F238E27FC236}">
                <a16:creationId xmlns:a16="http://schemas.microsoft.com/office/drawing/2014/main" id="{94CD59EB-FC46-EA51-BD23-06F151E71718}"/>
              </a:ext>
            </a:extLst>
          </p:cNvPr>
          <p:cNvSpPr/>
          <p:nvPr/>
        </p:nvSpPr>
        <p:spPr>
          <a:xfrm>
            <a:off x="6111341" y="2026500"/>
            <a:ext cx="2018144" cy="2413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OVERNIGHTS</a:t>
            </a:r>
          </a:p>
        </p:txBody>
      </p:sp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973B470A-ED17-D574-6D0F-0DAD3CCED267}"/>
              </a:ext>
            </a:extLst>
          </p:cNvPr>
          <p:cNvSpPr/>
          <p:nvPr/>
        </p:nvSpPr>
        <p:spPr>
          <a:xfrm>
            <a:off x="6641925" y="2330451"/>
            <a:ext cx="2018144" cy="2413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REGIONI</a:t>
            </a:r>
          </a:p>
        </p:txBody>
      </p: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51C5492E-338C-2620-1FC2-DD414D55BDDA}"/>
              </a:ext>
            </a:extLst>
          </p:cNvPr>
          <p:cNvSpPr/>
          <p:nvPr/>
        </p:nvSpPr>
        <p:spPr>
          <a:xfrm>
            <a:off x="6675405" y="997328"/>
            <a:ext cx="2018144" cy="2413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ITALIA</a:t>
            </a:r>
          </a:p>
        </p:txBody>
      </p:sp>
      <p:sp>
        <p:nvSpPr>
          <p:cNvPr id="4" name="PlaceHolder 1">
            <a:extLst>
              <a:ext uri="{FF2B5EF4-FFF2-40B4-BE49-F238E27FC236}">
                <a16:creationId xmlns:a16="http://schemas.microsoft.com/office/drawing/2014/main" id="{92A20E9B-94DD-90F4-0D20-212967E1B1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227560" y="-132972"/>
            <a:ext cx="8201880" cy="47988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 algn="ctr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pos="0" algn="l"/>
              </a:tabLst>
            </a:pPr>
            <a:r>
              <a:rPr lang="en" sz="2200" b="1" i="1" u="none" strike="noStrike" dirty="0">
                <a:solidFill>
                  <a:srgbClr val="000000"/>
                </a:solidFill>
                <a:uFillTx/>
                <a:latin typeface="Fira Sans Extra Condensed Medium"/>
                <a:ea typeface="Fira Sans Extra Condensed Medium"/>
              </a:rPr>
              <a:t>“Le radici sono importanti, nella vita di un uomo, ma noi uomini abbiamo le gambe, non le radici, e le gambe sono fatte per andare altrove.”</a:t>
            </a:r>
            <a:br>
              <a:rPr sz="2400" dirty="0"/>
            </a:br>
            <a:r>
              <a:rPr lang="en" sz="1500" b="1" u="none" strike="noStrike" dirty="0">
                <a:solidFill>
                  <a:srgbClr val="000000"/>
                </a:solidFill>
                <a:uFillTx/>
                <a:latin typeface="Fira Sans Extra Condensed Medium"/>
                <a:ea typeface="Fira Sans Extra Condensed Medium"/>
              </a:rPr>
              <a:t>(Un po' per amore, un po' per rabbia, Feltrinelli 2008, Pino Cacucci) </a:t>
            </a:r>
            <a:endParaRPr lang="it-IT" sz="1500" b="0" u="none" strike="noStrike" dirty="0">
              <a:solidFill>
                <a:srgbClr val="000000"/>
              </a:solidFill>
              <a:uFillTx/>
              <a:latin typeface="Arial"/>
            </a:endParaRPr>
          </a:p>
        </p:txBody>
      </p:sp>
      <p:cxnSp>
        <p:nvCxnSpPr>
          <p:cNvPr id="5" name="Google Shape;121;p16">
            <a:extLst>
              <a:ext uri="{FF2B5EF4-FFF2-40B4-BE49-F238E27FC236}">
                <a16:creationId xmlns:a16="http://schemas.microsoft.com/office/drawing/2014/main" id="{418C03B1-7191-B882-0048-096B65F4A9EF}"/>
              </a:ext>
            </a:extLst>
          </p:cNvPr>
          <p:cNvCxnSpPr/>
          <p:nvPr/>
        </p:nvCxnSpPr>
        <p:spPr>
          <a:xfrm>
            <a:off x="-7468371" y="830318"/>
            <a:ext cx="6417000" cy="1440"/>
          </a:xfrm>
          <a:prstGeom prst="straightConnector1">
            <a:avLst/>
          </a:prstGeom>
          <a:ln w="9525">
            <a:solidFill>
              <a:srgbClr val="434343"/>
            </a:solidFill>
            <a:round/>
          </a:ln>
        </p:spPr>
      </p:cxn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Modello 3D 6" descr="Treno a vapore">
                <a:extLst>
                  <a:ext uri="{FF2B5EF4-FFF2-40B4-BE49-F238E27FC236}">
                    <a16:creationId xmlns:a16="http://schemas.microsoft.com/office/drawing/2014/main" id="{9A311AC7-4B6F-C91A-67B2-50721698A01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98473410"/>
                  </p:ext>
                </p:extLst>
              </p:nvPr>
            </p:nvGraphicFramePr>
            <p:xfrm>
              <a:off x="8543383" y="4859640"/>
              <a:ext cx="1937514" cy="1747563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1937514" cy="1747563"/>
                    </a:xfrm>
                    <a:prstGeom prst="rect">
                      <a:avLst/>
                    </a:prstGeom>
                  </am3d:spPr>
                  <am3d:camera>
                    <am3d:pos x="0" y="0" z="5580532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89142" d="1000000"/>
                    <am3d:preTrans dx="0" dy="-10011364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840158" ay="2751884" az="608795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264033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Modello 3D 6" descr="Treno a vapore">
                <a:extLst>
                  <a:ext uri="{FF2B5EF4-FFF2-40B4-BE49-F238E27FC236}">
                    <a16:creationId xmlns:a16="http://schemas.microsoft.com/office/drawing/2014/main" id="{9A311AC7-4B6F-C91A-67B2-50721698A01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543383" y="4859640"/>
                <a:ext cx="1937514" cy="1747563"/>
              </a:xfrm>
              <a:prstGeom prst="rect">
                <a:avLst/>
              </a:prstGeom>
            </p:spPr>
          </p:pic>
        </mc:Fallback>
      </mc:AlternateContent>
      <p:sp>
        <p:nvSpPr>
          <p:cNvPr id="8" name="Figura a mano libera: forma 7">
            <a:extLst>
              <a:ext uri="{FF2B5EF4-FFF2-40B4-BE49-F238E27FC236}">
                <a16:creationId xmlns:a16="http://schemas.microsoft.com/office/drawing/2014/main" id="{F9AA0546-74E5-F6F3-CFE1-FF9D03CA6776}"/>
              </a:ext>
            </a:extLst>
          </p:cNvPr>
          <p:cNvSpPr/>
          <p:nvPr/>
        </p:nvSpPr>
        <p:spPr>
          <a:xfrm>
            <a:off x="5760360" y="938158"/>
            <a:ext cx="719640" cy="359640"/>
          </a:xfrm>
          <a:custGeom>
            <a:avLst/>
            <a:gdLst>
              <a:gd name="textAreaLeft" fmla="*/ 133200 w 719640"/>
              <a:gd name="textAreaRight" fmla="*/ 605880 w 719640"/>
              <a:gd name="textAreaTop" fmla="*/ 106560 h 359640"/>
              <a:gd name="textAreaBottom" fmla="*/ 253440 h 359640"/>
            </a:gdLst>
            <a:ahLst/>
            <a:cxnLst/>
            <a:rect l="textAreaLeft" t="textAreaTop" r="textAreaRight" b="textAreaBottom"/>
            <a:pathLst>
              <a:path w="21600" h="21800">
                <a:moveTo>
                  <a:pt x="13200" y="0"/>
                </a:moveTo>
                <a:lnTo>
                  <a:pt x="21600" y="10800"/>
                </a:lnTo>
                <a:lnTo>
                  <a:pt x="13200" y="21800"/>
                </a:lnTo>
                <a:lnTo>
                  <a:pt x="13200" y="15200"/>
                </a:lnTo>
                <a:lnTo>
                  <a:pt x="4000" y="15200"/>
                </a:lnTo>
                <a:lnTo>
                  <a:pt x="4000" y="6400"/>
                </a:lnTo>
                <a:lnTo>
                  <a:pt x="13200" y="6400"/>
                </a:lnTo>
                <a:lnTo>
                  <a:pt x="13200" y="0"/>
                </a:lnTo>
                <a:moveTo>
                  <a:pt x="0" y="6400"/>
                </a:moveTo>
                <a:lnTo>
                  <a:pt x="0" y="15200"/>
                </a:lnTo>
                <a:lnTo>
                  <a:pt x="1000" y="15200"/>
                </a:lnTo>
                <a:lnTo>
                  <a:pt x="1000" y="6400"/>
                </a:lnTo>
                <a:lnTo>
                  <a:pt x="0" y="6400"/>
                </a:lnTo>
                <a:moveTo>
                  <a:pt x="2000" y="6400"/>
                </a:moveTo>
                <a:lnTo>
                  <a:pt x="2000" y="15200"/>
                </a:lnTo>
                <a:lnTo>
                  <a:pt x="3000" y="15200"/>
                </a:lnTo>
                <a:lnTo>
                  <a:pt x="3000" y="6400"/>
                </a:lnTo>
                <a:lnTo>
                  <a:pt x="2000" y="6400"/>
                </a:lnTo>
                <a:close/>
              </a:path>
            </a:pathLst>
          </a:custGeom>
          <a:solidFill>
            <a:srgbClr val="FF0000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endParaRPr lang="it-IT" sz="1800" b="1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DF0891B9-9C5C-DD05-85C5-57EAD4A27700}"/>
              </a:ext>
            </a:extLst>
          </p:cNvPr>
          <p:cNvSpPr/>
          <p:nvPr/>
        </p:nvSpPr>
        <p:spPr>
          <a:xfrm>
            <a:off x="0" y="-2269"/>
            <a:ext cx="9144000" cy="5145769"/>
          </a:xfrm>
          <a:prstGeom prst="rect">
            <a:avLst/>
          </a:prstGeom>
          <a:solidFill>
            <a:srgbClr val="F8F8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0F490CF-1AD3-13F7-B1FE-BE8BE7993A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28" t="16508" r="21048" b="18096"/>
          <a:stretch/>
        </p:blipFill>
        <p:spPr bwMode="auto">
          <a:xfrm>
            <a:off x="1073194" y="-2270"/>
            <a:ext cx="4526281" cy="5145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DC210DB5-944B-0D09-6A20-ADD904E805F5}"/>
              </a:ext>
            </a:extLst>
          </p:cNvPr>
          <p:cNvSpPr txBox="1"/>
          <p:nvPr/>
        </p:nvSpPr>
        <p:spPr>
          <a:xfrm>
            <a:off x="6195060" y="1662272"/>
            <a:ext cx="2617469" cy="27699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400" dirty="0"/>
              <a:t>Dal 2000 rappresenta il </a:t>
            </a:r>
            <a:r>
              <a:rPr lang="it-IT" sz="2000" b="1" u="sng" dirty="0">
                <a:solidFill>
                  <a:srgbClr val="FF0000"/>
                </a:solidFill>
              </a:rPr>
              <a:t>6% </a:t>
            </a:r>
            <a:r>
              <a:rPr lang="it-IT" sz="1400" u="sng" dirty="0"/>
              <a:t>del PIL </a:t>
            </a:r>
            <a:r>
              <a:rPr lang="it-IT" sz="1400" dirty="0"/>
              <a:t>(Prodotto Interno Lordo)</a:t>
            </a:r>
          </a:p>
          <a:p>
            <a:endParaRPr lang="it-IT" sz="14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400" dirty="0"/>
              <a:t>Destinazioni più affascinanti al mondo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it-IT" sz="14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400" dirty="0">
                <a:effectLst/>
                <a:latin typeface="Arial" panose="020B0604020202020204" pitchFamily="34" charset="0"/>
              </a:rPr>
              <a:t>l centro di viaggi e scambi commerciali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it-IT" sz="1400" dirty="0">
              <a:latin typeface="Arial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400" dirty="0">
                <a:effectLst/>
                <a:latin typeface="Arial" panose="020B0604020202020204" pitchFamily="34" charset="0"/>
              </a:rPr>
              <a:t>Le previsioni indicano una crescita continua</a:t>
            </a:r>
            <a:endParaRPr lang="it-IT" sz="1400" dirty="0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0C4CFA7E-2294-1139-B907-3F27E647B33E}"/>
              </a:ext>
            </a:extLst>
          </p:cNvPr>
          <p:cNvSpPr txBox="1"/>
          <p:nvPr/>
        </p:nvSpPr>
        <p:spPr>
          <a:xfrm>
            <a:off x="4474028" y="331576"/>
            <a:ext cx="416705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pc="300" dirty="0"/>
              <a:t>L’</a:t>
            </a:r>
            <a:r>
              <a:rPr lang="it-IT" u="sng" spc="300" dirty="0">
                <a:solidFill>
                  <a:srgbClr val="FF0000"/>
                </a:solidFill>
              </a:rPr>
              <a:t>ITALIA</a:t>
            </a:r>
            <a:r>
              <a:rPr lang="it-IT" spc="300" dirty="0"/>
              <a:t>: UNA META TURISTICA DI ECCELLENZA</a:t>
            </a:r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818BFF5D-9846-6B66-13C9-1E78C27A047C}"/>
              </a:ext>
            </a:extLst>
          </p:cNvPr>
          <p:cNvSpPr/>
          <p:nvPr/>
        </p:nvSpPr>
        <p:spPr>
          <a:xfrm>
            <a:off x="-10050" y="-3180"/>
            <a:ext cx="577550" cy="5146679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endParaRPr lang="it-IT" sz="1800" b="1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D108A427-8D04-73ED-F165-BF4A81B5FE46}"/>
              </a:ext>
            </a:extLst>
          </p:cNvPr>
          <p:cNvSpPr/>
          <p:nvPr/>
        </p:nvSpPr>
        <p:spPr>
          <a:xfrm>
            <a:off x="7757922" y="4916427"/>
            <a:ext cx="1015696" cy="12334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</a:rPr>
              <a:t>ARRIVI</a:t>
            </a:r>
          </a:p>
        </p:txBody>
      </p: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0923E27A-CAF5-9EAA-08BC-CE135A958296}"/>
              </a:ext>
            </a:extLst>
          </p:cNvPr>
          <p:cNvSpPr/>
          <p:nvPr/>
        </p:nvSpPr>
        <p:spPr>
          <a:xfrm>
            <a:off x="7757925" y="5049482"/>
            <a:ext cx="1015696" cy="12334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</a:rPr>
              <a:t>STAGIONALITA</a:t>
            </a:r>
          </a:p>
        </p:txBody>
      </p: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F43287BA-25FE-B9CD-75B4-504995CF02D8}"/>
              </a:ext>
            </a:extLst>
          </p:cNvPr>
          <p:cNvSpPr/>
          <p:nvPr/>
        </p:nvSpPr>
        <p:spPr>
          <a:xfrm>
            <a:off x="7757925" y="5183879"/>
            <a:ext cx="1015696" cy="12334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</a:rPr>
              <a:t>OVERNIGHTS</a:t>
            </a:r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88B27BFA-C0C6-84F9-E530-1326B91ECADC}"/>
              </a:ext>
            </a:extLst>
          </p:cNvPr>
          <p:cNvSpPr/>
          <p:nvPr/>
        </p:nvSpPr>
        <p:spPr>
          <a:xfrm>
            <a:off x="7757924" y="5323304"/>
            <a:ext cx="1015695" cy="12334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</a:rPr>
              <a:t>REGIONI</a:t>
            </a:r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85FE98D7-982E-1AAD-F44D-5F690F61DF9E}"/>
              </a:ext>
            </a:extLst>
          </p:cNvPr>
          <p:cNvSpPr/>
          <p:nvPr/>
        </p:nvSpPr>
        <p:spPr>
          <a:xfrm>
            <a:off x="7651917" y="4709502"/>
            <a:ext cx="1219069" cy="18488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/>
              <a:t>ITALIA</a:t>
            </a:r>
          </a:p>
        </p:txBody>
      </p:sp>
    </p:spTree>
    <p:extLst>
      <p:ext uri="{BB962C8B-B14F-4D97-AF65-F5344CB8AC3E}">
        <p14:creationId xmlns:p14="http://schemas.microsoft.com/office/powerpoint/2010/main" val="30511817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8">
            <a:extLst>
              <a:ext uri="{FF2B5EF4-FFF2-40B4-BE49-F238E27FC236}">
                <a16:creationId xmlns:a16="http://schemas.microsoft.com/office/drawing/2014/main" id="{65ABE66C-D5E7-26C5-2B19-BF830B72FDF6}"/>
              </a:ext>
            </a:extLst>
          </p:cNvPr>
          <p:cNvSpPr/>
          <p:nvPr/>
        </p:nvSpPr>
        <p:spPr>
          <a:xfrm>
            <a:off x="-10050" y="-3180"/>
            <a:ext cx="577550" cy="5146679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endParaRPr lang="it-IT" sz="1800" b="1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4" name="Picture 4" descr="Le prime pagine di domenica 23 febbraio 2020 - Il Post">
            <a:extLst>
              <a:ext uri="{FF2B5EF4-FFF2-40B4-BE49-F238E27FC236}">
                <a16:creationId xmlns:a16="http://schemas.microsoft.com/office/drawing/2014/main" id="{5538D347-D5B2-D31C-F36C-7E52B5919C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16" t="43073" r="5307" b="25275"/>
          <a:stretch/>
        </p:blipFill>
        <p:spPr bwMode="auto">
          <a:xfrm>
            <a:off x="1720091" y="364133"/>
            <a:ext cx="4126978" cy="914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Le prime pagine di domenica 18 luglio 2021 - Il Post">
            <a:extLst>
              <a:ext uri="{FF2B5EF4-FFF2-40B4-BE49-F238E27FC236}">
                <a16:creationId xmlns:a16="http://schemas.microsoft.com/office/drawing/2014/main" id="{CE1B64C5-1040-6CBE-6993-64D43EC440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038" r="26726" b="12340"/>
          <a:stretch/>
        </p:blipFill>
        <p:spPr bwMode="auto">
          <a:xfrm>
            <a:off x="5278834" y="1304387"/>
            <a:ext cx="3640546" cy="711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AC765D68-598B-3938-DAE3-D956BD3DB5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2548" y="3729244"/>
            <a:ext cx="8036832" cy="1027094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174078FB-3345-3C01-2671-503C29AA49B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20093"/>
          <a:stretch/>
        </p:blipFill>
        <p:spPr>
          <a:xfrm>
            <a:off x="819170" y="1605220"/>
            <a:ext cx="4096960" cy="1308240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B41CDAF8-9C31-09CA-702B-6044D82B40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13514" y="2583040"/>
            <a:ext cx="4594216" cy="914756"/>
          </a:xfrm>
          <a:prstGeom prst="rect">
            <a:avLst/>
          </a:prstGeom>
        </p:spPr>
      </p:pic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E237557E-7DD0-073F-49D2-68D842E6F9C7}"/>
              </a:ext>
            </a:extLst>
          </p:cNvPr>
          <p:cNvSpPr/>
          <p:nvPr/>
        </p:nvSpPr>
        <p:spPr>
          <a:xfrm>
            <a:off x="7757922" y="4916427"/>
            <a:ext cx="1015696" cy="12334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</a:rPr>
              <a:t>ARRIVI</a:t>
            </a:r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1C95F8C0-2497-C8EC-1504-DF623408326E}"/>
              </a:ext>
            </a:extLst>
          </p:cNvPr>
          <p:cNvSpPr/>
          <p:nvPr/>
        </p:nvSpPr>
        <p:spPr>
          <a:xfrm>
            <a:off x="7757925" y="5049482"/>
            <a:ext cx="1015696" cy="12334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</a:rPr>
              <a:t>STAGIONALITA</a:t>
            </a:r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38B4541F-52C5-EAA3-A6D7-1014EE6F7E2C}"/>
              </a:ext>
            </a:extLst>
          </p:cNvPr>
          <p:cNvSpPr/>
          <p:nvPr/>
        </p:nvSpPr>
        <p:spPr>
          <a:xfrm>
            <a:off x="7757925" y="5183879"/>
            <a:ext cx="1015696" cy="12334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</a:rPr>
              <a:t>OVERNIGHTS</a:t>
            </a:r>
          </a:p>
        </p:txBody>
      </p:sp>
      <p:sp>
        <p:nvSpPr>
          <p:cNvPr id="16" name="Rettangolo con angoli arrotondati 15">
            <a:extLst>
              <a:ext uri="{FF2B5EF4-FFF2-40B4-BE49-F238E27FC236}">
                <a16:creationId xmlns:a16="http://schemas.microsoft.com/office/drawing/2014/main" id="{885B243B-C6B4-B5C4-60EB-6E63111FDA92}"/>
              </a:ext>
            </a:extLst>
          </p:cNvPr>
          <p:cNvSpPr/>
          <p:nvPr/>
        </p:nvSpPr>
        <p:spPr>
          <a:xfrm>
            <a:off x="7757924" y="5323304"/>
            <a:ext cx="1015695" cy="12334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</a:rPr>
              <a:t>REGIONI</a:t>
            </a:r>
          </a:p>
        </p:txBody>
      </p:sp>
      <p:sp>
        <p:nvSpPr>
          <p:cNvPr id="17" name="Rettangolo con angoli arrotondati 16">
            <a:extLst>
              <a:ext uri="{FF2B5EF4-FFF2-40B4-BE49-F238E27FC236}">
                <a16:creationId xmlns:a16="http://schemas.microsoft.com/office/drawing/2014/main" id="{802F2E57-9A5E-08FD-3A5C-C5A555E6E9BF}"/>
              </a:ext>
            </a:extLst>
          </p:cNvPr>
          <p:cNvSpPr/>
          <p:nvPr/>
        </p:nvSpPr>
        <p:spPr>
          <a:xfrm>
            <a:off x="7651917" y="4709502"/>
            <a:ext cx="1219069" cy="18488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/>
              <a:t>ITALIA</a:t>
            </a:r>
          </a:p>
        </p:txBody>
      </p:sp>
    </p:spTree>
    <p:extLst>
      <p:ext uri="{BB962C8B-B14F-4D97-AF65-F5344CB8AC3E}">
        <p14:creationId xmlns:p14="http://schemas.microsoft.com/office/powerpoint/2010/main" val="32365415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26F13D8D-FA25-67B2-48BC-A7D5CDD57B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3391" y="358001"/>
            <a:ext cx="7221353" cy="4293778"/>
          </a:xfrm>
          <a:prstGeom prst="rect">
            <a:avLst/>
          </a:prstGeom>
        </p:spPr>
      </p:pic>
      <p:sp>
        <p:nvSpPr>
          <p:cNvPr id="4" name="Rettangolo 3">
            <a:extLst>
              <a:ext uri="{FF2B5EF4-FFF2-40B4-BE49-F238E27FC236}">
                <a16:creationId xmlns:a16="http://schemas.microsoft.com/office/drawing/2014/main" id="{9904D58C-98D0-EFF0-D17D-6861CAA2DAD7}"/>
              </a:ext>
            </a:extLst>
          </p:cNvPr>
          <p:cNvSpPr/>
          <p:nvPr/>
        </p:nvSpPr>
        <p:spPr>
          <a:xfrm>
            <a:off x="-10050" y="-3180"/>
            <a:ext cx="577550" cy="5146679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endParaRPr lang="it-IT" sz="1800" b="1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6" name="Rettangolo con angoli arrotondati 15">
            <a:extLst>
              <a:ext uri="{FF2B5EF4-FFF2-40B4-BE49-F238E27FC236}">
                <a16:creationId xmlns:a16="http://schemas.microsoft.com/office/drawing/2014/main" id="{DE3596FA-23F5-D85F-3A79-24BD3C953294}"/>
              </a:ext>
            </a:extLst>
          </p:cNvPr>
          <p:cNvSpPr/>
          <p:nvPr/>
        </p:nvSpPr>
        <p:spPr>
          <a:xfrm>
            <a:off x="7757920" y="4711888"/>
            <a:ext cx="1015696" cy="12334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</a:rPr>
              <a:t>ITALIA</a:t>
            </a:r>
          </a:p>
        </p:txBody>
      </p:sp>
      <p:sp>
        <p:nvSpPr>
          <p:cNvPr id="17" name="Rettangolo con angoli arrotondati 16">
            <a:extLst>
              <a:ext uri="{FF2B5EF4-FFF2-40B4-BE49-F238E27FC236}">
                <a16:creationId xmlns:a16="http://schemas.microsoft.com/office/drawing/2014/main" id="{E0D3CCCC-33A0-7518-913E-A95C78AE31D4}"/>
              </a:ext>
            </a:extLst>
          </p:cNvPr>
          <p:cNvSpPr/>
          <p:nvPr/>
        </p:nvSpPr>
        <p:spPr>
          <a:xfrm>
            <a:off x="7757921" y="5186796"/>
            <a:ext cx="1015696" cy="12334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</a:rPr>
              <a:t>OVERNIGHTS</a:t>
            </a:r>
          </a:p>
        </p:txBody>
      </p:sp>
      <p:sp>
        <p:nvSpPr>
          <p:cNvPr id="19" name="Rettangolo con angoli arrotondati 18">
            <a:extLst>
              <a:ext uri="{FF2B5EF4-FFF2-40B4-BE49-F238E27FC236}">
                <a16:creationId xmlns:a16="http://schemas.microsoft.com/office/drawing/2014/main" id="{BA2BE8E1-2747-D896-3392-D965AA9FCE95}"/>
              </a:ext>
            </a:extLst>
          </p:cNvPr>
          <p:cNvSpPr/>
          <p:nvPr/>
        </p:nvSpPr>
        <p:spPr>
          <a:xfrm>
            <a:off x="7757924" y="5323304"/>
            <a:ext cx="1015695" cy="12334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</a:rPr>
              <a:t>REGIONI</a:t>
            </a:r>
          </a:p>
        </p:txBody>
      </p:sp>
      <p:sp>
        <p:nvSpPr>
          <p:cNvPr id="21" name="Rettangolo con angoli arrotondati 20">
            <a:extLst>
              <a:ext uri="{FF2B5EF4-FFF2-40B4-BE49-F238E27FC236}">
                <a16:creationId xmlns:a16="http://schemas.microsoft.com/office/drawing/2014/main" id="{77CC0B8C-731A-528C-1AAD-2385A5D57A61}"/>
              </a:ext>
            </a:extLst>
          </p:cNvPr>
          <p:cNvSpPr/>
          <p:nvPr/>
        </p:nvSpPr>
        <p:spPr>
          <a:xfrm>
            <a:off x="7757923" y="5049801"/>
            <a:ext cx="1015695" cy="12334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</a:rPr>
              <a:t>STAGIONALITA</a:t>
            </a:r>
          </a:p>
        </p:txBody>
      </p:sp>
      <p:sp>
        <p:nvSpPr>
          <p:cNvPr id="22" name="Rettangolo con angoli arrotondati 21">
            <a:extLst>
              <a:ext uri="{FF2B5EF4-FFF2-40B4-BE49-F238E27FC236}">
                <a16:creationId xmlns:a16="http://schemas.microsoft.com/office/drawing/2014/main" id="{C7A7F50F-E769-3648-E537-3A0EF5ABF24F}"/>
              </a:ext>
            </a:extLst>
          </p:cNvPr>
          <p:cNvSpPr/>
          <p:nvPr/>
        </p:nvSpPr>
        <p:spPr>
          <a:xfrm>
            <a:off x="7666474" y="4848883"/>
            <a:ext cx="1198589" cy="1940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/>
              <a:t>ARRIVI</a:t>
            </a:r>
          </a:p>
        </p:txBody>
      </p:sp>
    </p:spTree>
    <p:extLst>
      <p:ext uri="{BB962C8B-B14F-4D97-AF65-F5344CB8AC3E}">
        <p14:creationId xmlns:p14="http://schemas.microsoft.com/office/powerpoint/2010/main" val="10100232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9904D58C-98D0-EFF0-D17D-6861CAA2DAD7}"/>
              </a:ext>
            </a:extLst>
          </p:cNvPr>
          <p:cNvSpPr/>
          <p:nvPr/>
        </p:nvSpPr>
        <p:spPr>
          <a:xfrm>
            <a:off x="-10050" y="-3180"/>
            <a:ext cx="577550" cy="5146679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endParaRPr lang="it-IT" sz="1800" b="1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E56966C9-4BE7-E931-DE80-6E68FF9835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292" y="2483568"/>
            <a:ext cx="4591561" cy="2412281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B578AD59-30AC-8A18-BEC0-25679355FC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2418" y="58113"/>
            <a:ext cx="4545477" cy="2395222"/>
          </a:xfrm>
          <a:prstGeom prst="rect">
            <a:avLst/>
          </a:prstGeom>
        </p:spPr>
      </p:pic>
      <p:sp>
        <p:nvSpPr>
          <p:cNvPr id="16" name="Rettangolo 15">
            <a:extLst>
              <a:ext uri="{FF2B5EF4-FFF2-40B4-BE49-F238E27FC236}">
                <a16:creationId xmlns:a16="http://schemas.microsoft.com/office/drawing/2014/main" id="{F6706D85-F99C-3755-4C12-BDB13FA7288A}"/>
              </a:ext>
            </a:extLst>
          </p:cNvPr>
          <p:cNvSpPr/>
          <p:nvPr/>
        </p:nvSpPr>
        <p:spPr>
          <a:xfrm>
            <a:off x="5782912" y="3402370"/>
            <a:ext cx="2663280" cy="359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it-IT" sz="1000" b="0" u="none" strike="noStrike" dirty="0">
                <a:solidFill>
                  <a:srgbClr val="000000"/>
                </a:solidFill>
                <a:uFillTx/>
                <a:latin typeface="Arial"/>
              </a:rPr>
              <a:t>I viaggi sono crollati dai 71,9 milioni del 2019 a 37,5 milioni nel 2020, e i pernottamenti sono scesi da 411 a 231 milioni. </a:t>
            </a:r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757AE142-F95F-D3B2-18C6-63FAA1DBCE9A}"/>
              </a:ext>
            </a:extLst>
          </p:cNvPr>
          <p:cNvSpPr/>
          <p:nvPr/>
        </p:nvSpPr>
        <p:spPr>
          <a:xfrm>
            <a:off x="1077057" y="843668"/>
            <a:ext cx="3248640" cy="515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it-IT" sz="1000" b="0" u="none" strike="noStrike" dirty="0">
                <a:solidFill>
                  <a:srgbClr val="000000"/>
                </a:solidFill>
                <a:uFillTx/>
                <a:latin typeface="Arial"/>
              </a:rPr>
              <a:t>La pandemia ha colpito duramente il turismo in Italia, con restrizioni che hanno azzerato la mobilità da marzo 2020. </a:t>
            </a:r>
          </a:p>
        </p:txBody>
      </p:sp>
      <p:sp>
        <p:nvSpPr>
          <p:cNvPr id="26" name="Rettangolo con angoli arrotondati 25">
            <a:extLst>
              <a:ext uri="{FF2B5EF4-FFF2-40B4-BE49-F238E27FC236}">
                <a16:creationId xmlns:a16="http://schemas.microsoft.com/office/drawing/2014/main" id="{D0DD5901-5492-5161-D5C9-64CDE1BD90AF}"/>
              </a:ext>
            </a:extLst>
          </p:cNvPr>
          <p:cNvSpPr/>
          <p:nvPr/>
        </p:nvSpPr>
        <p:spPr>
          <a:xfrm>
            <a:off x="7757921" y="4698721"/>
            <a:ext cx="1015696" cy="12334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</a:rPr>
              <a:t>ITALIA</a:t>
            </a:r>
          </a:p>
        </p:txBody>
      </p:sp>
      <p:sp>
        <p:nvSpPr>
          <p:cNvPr id="27" name="Rettangolo con angoli arrotondati 26">
            <a:extLst>
              <a:ext uri="{FF2B5EF4-FFF2-40B4-BE49-F238E27FC236}">
                <a16:creationId xmlns:a16="http://schemas.microsoft.com/office/drawing/2014/main" id="{90320693-3D1B-7800-59A1-68CAE50CED5A}"/>
              </a:ext>
            </a:extLst>
          </p:cNvPr>
          <p:cNvSpPr/>
          <p:nvPr/>
        </p:nvSpPr>
        <p:spPr>
          <a:xfrm>
            <a:off x="7757921" y="5186796"/>
            <a:ext cx="1015696" cy="12334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</a:rPr>
              <a:t>OVERNIGHTS</a:t>
            </a:r>
          </a:p>
        </p:txBody>
      </p:sp>
      <p:sp>
        <p:nvSpPr>
          <p:cNvPr id="28" name="Rettangolo con angoli arrotondati 27">
            <a:extLst>
              <a:ext uri="{FF2B5EF4-FFF2-40B4-BE49-F238E27FC236}">
                <a16:creationId xmlns:a16="http://schemas.microsoft.com/office/drawing/2014/main" id="{9DE1B68C-E228-CBF6-4CFA-3DCE07A69957}"/>
              </a:ext>
            </a:extLst>
          </p:cNvPr>
          <p:cNvSpPr/>
          <p:nvPr/>
        </p:nvSpPr>
        <p:spPr>
          <a:xfrm>
            <a:off x="7757924" y="5323304"/>
            <a:ext cx="1015695" cy="12334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</a:rPr>
              <a:t>REGIONI</a:t>
            </a:r>
          </a:p>
        </p:txBody>
      </p:sp>
      <p:sp>
        <p:nvSpPr>
          <p:cNvPr id="29" name="Rettangolo con angoli arrotondati 28">
            <a:extLst>
              <a:ext uri="{FF2B5EF4-FFF2-40B4-BE49-F238E27FC236}">
                <a16:creationId xmlns:a16="http://schemas.microsoft.com/office/drawing/2014/main" id="{4A6C04C3-0BF2-CFB9-7F7F-70FE6BD698EF}"/>
              </a:ext>
            </a:extLst>
          </p:cNvPr>
          <p:cNvSpPr/>
          <p:nvPr/>
        </p:nvSpPr>
        <p:spPr>
          <a:xfrm>
            <a:off x="7757923" y="5049801"/>
            <a:ext cx="1015695" cy="12334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</a:rPr>
              <a:t>STAGIONALITA</a:t>
            </a:r>
          </a:p>
        </p:txBody>
      </p:sp>
      <p:sp>
        <p:nvSpPr>
          <p:cNvPr id="30" name="Rettangolo con angoli arrotondati 29">
            <a:extLst>
              <a:ext uri="{FF2B5EF4-FFF2-40B4-BE49-F238E27FC236}">
                <a16:creationId xmlns:a16="http://schemas.microsoft.com/office/drawing/2014/main" id="{F7EE7F7B-CC9B-F88C-F1BE-96E02F0F7ADB}"/>
              </a:ext>
            </a:extLst>
          </p:cNvPr>
          <p:cNvSpPr/>
          <p:nvPr/>
        </p:nvSpPr>
        <p:spPr>
          <a:xfrm>
            <a:off x="7666474" y="4848883"/>
            <a:ext cx="1198589" cy="1940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/>
              <a:t>ARRIVI</a:t>
            </a:r>
          </a:p>
        </p:txBody>
      </p:sp>
    </p:spTree>
    <p:extLst>
      <p:ext uri="{BB962C8B-B14F-4D97-AF65-F5344CB8AC3E}">
        <p14:creationId xmlns:p14="http://schemas.microsoft.com/office/powerpoint/2010/main" val="2113580596"/>
      </p:ext>
    </p:extLst>
  </p:cSld>
  <p:clrMapOvr>
    <a:masterClrMapping/>
  </p:clrMapOvr>
</p:sld>
</file>

<file path=ppt/theme/theme1.xml><?xml version="1.0" encoding="utf-8"?>
<a:theme xmlns:a="http://schemas.openxmlformats.org/drawingml/2006/main" name="Data Charts Infographics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1E35A1"/>
      </a:accent1>
      <a:accent2>
        <a:srgbClr val="0C79F3"/>
      </a:accent2>
      <a:accent3>
        <a:srgbClr val="00D4F0"/>
      </a:accent3>
      <a:accent4>
        <a:srgbClr val="2170B7"/>
      </a:accent4>
      <a:accent5>
        <a:srgbClr val="59A7FF"/>
      </a:accent5>
      <a:accent6>
        <a:srgbClr val="071554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Data Charts Infographics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1E35A1"/>
      </a:accent1>
      <a:accent2>
        <a:srgbClr val="0C79F3"/>
      </a:accent2>
      <a:accent3>
        <a:srgbClr val="00D4F0"/>
      </a:accent3>
      <a:accent4>
        <a:srgbClr val="2170B7"/>
      </a:accent4>
      <a:accent5>
        <a:srgbClr val="59A7FF"/>
      </a:accent5>
      <a:accent6>
        <a:srgbClr val="071554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Data Charts Infographics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1E35A1"/>
      </a:accent1>
      <a:accent2>
        <a:srgbClr val="0C79F3"/>
      </a:accent2>
      <a:accent3>
        <a:srgbClr val="00D4F0"/>
      </a:accent3>
      <a:accent4>
        <a:srgbClr val="2170B7"/>
      </a:accent4>
      <a:accent5>
        <a:srgbClr val="59A7FF"/>
      </a:accent5>
      <a:accent6>
        <a:srgbClr val="071554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Data Charts Infographics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1E35A1"/>
      </a:accent1>
      <a:accent2>
        <a:srgbClr val="0C79F3"/>
      </a:accent2>
      <a:accent3>
        <a:srgbClr val="00D4F0"/>
      </a:accent3>
      <a:accent4>
        <a:srgbClr val="2170B7"/>
      </a:accent4>
      <a:accent5>
        <a:srgbClr val="59A7FF"/>
      </a:accent5>
      <a:accent6>
        <a:srgbClr val="071554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1897</TotalTime>
  <Words>589</Words>
  <Application>Microsoft Office PowerPoint</Application>
  <PresentationFormat>Presentazione su schermo (16:9)</PresentationFormat>
  <Paragraphs>113</Paragraphs>
  <Slides>20</Slides>
  <Notes>1</Notes>
  <HiddenSlides>0</HiddenSlides>
  <MMClips>1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4</vt:i4>
      </vt:variant>
      <vt:variant>
        <vt:lpstr>Titoli diapositive</vt:lpstr>
      </vt:variant>
      <vt:variant>
        <vt:i4>20</vt:i4>
      </vt:variant>
    </vt:vector>
  </HeadingPairs>
  <TitlesOfParts>
    <vt:vector size="30" baseType="lpstr">
      <vt:lpstr>Aptos</vt:lpstr>
      <vt:lpstr>Arial</vt:lpstr>
      <vt:lpstr>Fira Sans Extra Condensed Medium</vt:lpstr>
      <vt:lpstr>Roboto</vt:lpstr>
      <vt:lpstr>Symbol</vt:lpstr>
      <vt:lpstr>Wingdings</vt:lpstr>
      <vt:lpstr>Data Charts Infographics by Slidesgo</vt:lpstr>
      <vt:lpstr>Data Charts Infographics by Slidesgo</vt:lpstr>
      <vt:lpstr>Data Charts Infographics by Slidesgo</vt:lpstr>
      <vt:lpstr>Data Charts Infographics by Slidesgo</vt:lpstr>
      <vt:lpstr>Analisi dei Flussi Turistici in Italia: Pre, Durante e Post-COVID-19 </vt:lpstr>
      <vt:lpstr>Analisi dei Flussi Turistici in Italia: Pre, Durante e Post-COVID-19 </vt:lpstr>
      <vt:lpstr>“Le radici sono importanti, nella vita di un uomo, ma noi uomini abbiamo le gambe, non le radici, e le gambe sono fatte per andare altrove.” (Un po' per amore, un po' per rabbia, Feltrinelli 2008, Pino Cacucci) </vt:lpstr>
      <vt:lpstr>“Le radici sono importanti, nella vita di un uomo, ma noi uomini abbiamo le gambe, non le radici, e le gambe sono fatte per andare altrove.” (Un po' per amore, un po' per rabbia, Feltrinelli 2008, Pino Cacucci) </vt:lpstr>
      <vt:lpstr>“Le radici sono importanti, nella vita di un uomo, ma noi uomini abbiamo le gambe, non le radici, e le gambe sono fatte per andare altrove.” (Un po' per amore, un po' per rabbia, Feltrinelli 2008, Pino Cacucci) 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La stagionalità del turismo è  cambiata con la pandemia? 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Fonti e link github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_vuathy 69</dc:creator>
  <dc:description/>
  <cp:lastModifiedBy>_vuathy 69</cp:lastModifiedBy>
  <cp:revision>31</cp:revision>
  <dcterms:modified xsi:type="dcterms:W3CDTF">2024-12-14T15:04:50Z</dcterms:modified>
  <dc:language>it-IT</dc:language>
</cp:coreProperties>
</file>